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70" r:id="rId5"/>
    <p:sldId id="262" r:id="rId6"/>
    <p:sldId id="259" r:id="rId7"/>
    <p:sldId id="264" r:id="rId8"/>
    <p:sldId id="265" r:id="rId9"/>
    <p:sldId id="289" r:id="rId10"/>
    <p:sldId id="276" r:id="rId11"/>
    <p:sldId id="277" r:id="rId12"/>
    <p:sldId id="278" r:id="rId13"/>
    <p:sldId id="279" r:id="rId14"/>
    <p:sldId id="292" r:id="rId15"/>
    <p:sldId id="285" r:id="rId16"/>
    <p:sldId id="291" r:id="rId17"/>
    <p:sldId id="287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01F1BF-3FDC-4748-B8B6-B068E7717C06}">
  <a:tblStyle styleId="{0D01F1BF-3FDC-4748-B8B6-B068E7717C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53" autoAdjust="0"/>
    <p:restoredTop sz="94674"/>
  </p:normalViewPr>
  <p:slideViewPr>
    <p:cSldViewPr snapToGrid="0">
      <p:cViewPr varScale="1">
        <p:scale>
          <a:sx n="105" d="100"/>
          <a:sy n="105" d="100"/>
        </p:scale>
        <p:origin x="-138" y="-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930139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" name="Google Shape;25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Ensemble methods are techniques that create multiple models and then combine them to produce improved results. Ensemble methods usually produces more accurate solutions than a single model would.</a:t>
            </a:r>
            <a:endParaRPr dirty="0"/>
          </a:p>
        </p:txBody>
      </p:sp>
      <p:sp>
        <p:nvSpPr>
          <p:cNvPr id="223" name="Google Shape;22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1558643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5631a978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5631a978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1284800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4210041" y="633744"/>
            <a:ext cx="4494517" cy="1639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>
              <a:lnSpc>
                <a:spcPct val="115000"/>
              </a:lnSpc>
              <a:buSzPts val="1100"/>
            </a:pPr>
            <a:r>
              <a:rPr lang="en-IN" sz="2800" dirty="0" smtClean="0"/>
              <a:t>E-retail factors for customer activation and retention</a:t>
            </a:r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836C15A-469F-ED41-AD31-56FE7971C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42" y="801640"/>
            <a:ext cx="3590109" cy="2182355"/>
          </a:xfrm>
          <a:prstGeom prst="rect">
            <a:avLst/>
          </a:prstGeom>
        </p:spPr>
      </p:pic>
      <p:pic>
        <p:nvPicPr>
          <p:cNvPr id="5" name="Picture 4" descr="online-161794718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42" y="579422"/>
            <a:ext cx="3956364" cy="2659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title"/>
          </p:nvPr>
        </p:nvSpPr>
        <p:spPr>
          <a:xfrm>
            <a:off x="544174" y="445025"/>
            <a:ext cx="82881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dirty="0"/>
              <a:t>ANALYZE MISSING VALUES</a:t>
            </a:r>
            <a:endParaRPr b="1" dirty="0"/>
          </a:p>
        </p:txBody>
      </p:sp>
      <p:pic>
        <p:nvPicPr>
          <p:cNvPr id="6" name="Picture 5" descr="download (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41" y="968723"/>
            <a:ext cx="6953060" cy="3911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dirty="0"/>
              <a:t>ARE DATA REALY MISSING ?</a:t>
            </a:r>
            <a:endParaRPr dirty="0"/>
          </a:p>
        </p:txBody>
      </p:sp>
      <p:sp>
        <p:nvSpPr>
          <p:cNvPr id="203" name="Google Shape;203;p35"/>
          <p:cNvSpPr txBox="1">
            <a:spLocks noGrp="1"/>
          </p:cNvSpPr>
          <p:nvPr>
            <p:ph type="body" idx="1"/>
          </p:nvPr>
        </p:nvSpPr>
        <p:spPr>
          <a:xfrm>
            <a:off x="4803169" y="1266997"/>
            <a:ext cx="4130479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dirty="0" smtClean="0"/>
              <a:t>There is no missing values</a:t>
            </a:r>
            <a:endParaRPr dirty="0"/>
          </a:p>
        </p:txBody>
      </p:sp>
      <p:sp>
        <p:nvSpPr>
          <p:cNvPr id="204" name="Google Shape;204;p35"/>
          <p:cNvSpPr txBox="1"/>
          <p:nvPr/>
        </p:nvSpPr>
        <p:spPr>
          <a:xfrm>
            <a:off x="628651" y="4253501"/>
            <a:ext cx="343991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" name="Google Shape;20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378343"/>
            <a:ext cx="3591272" cy="238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/>
              <a:t>IMPUTATION METHODS</a:t>
            </a:r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body" idx="1"/>
          </p:nvPr>
        </p:nvSpPr>
        <p:spPr>
          <a:xfrm>
            <a:off x="3828081" y="1268016"/>
            <a:ext cx="4812224" cy="32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Median Imputation</a:t>
            </a:r>
            <a:br>
              <a:rPr lang="en-US" dirty="0"/>
            </a:br>
            <a:r>
              <a:rPr lang="en-US" dirty="0"/>
              <a:t>For </a:t>
            </a:r>
            <a:r>
              <a:rPr lang="en-US" dirty="0" smtClean="0"/>
              <a:t> </a:t>
            </a:r>
            <a:r>
              <a:rPr lang="en-US" dirty="0"/>
              <a:t>outlier </a:t>
            </a:r>
          </a:p>
          <a:p>
            <a:pPr marL="34290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 lang="en-US"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Mode Imputation</a:t>
            </a:r>
            <a:br>
              <a:rPr lang="en-US" dirty="0"/>
            </a:br>
            <a:r>
              <a:rPr lang="en-US" dirty="0"/>
              <a:t>For Categorical Variables</a:t>
            </a:r>
            <a:endParaRPr dirty="0"/>
          </a:p>
          <a:p>
            <a:pPr marL="34290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Zero Imputation</a:t>
            </a:r>
            <a:br>
              <a:rPr lang="en-US" dirty="0"/>
            </a:br>
            <a:r>
              <a:rPr lang="en-US" dirty="0"/>
              <a:t>Logical reasoning</a:t>
            </a:r>
            <a:endParaRPr dirty="0"/>
          </a:p>
        </p:txBody>
      </p:sp>
      <p:pic>
        <p:nvPicPr>
          <p:cNvPr id="212" name="Google Shape;21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707" y="1781557"/>
            <a:ext cx="2556686" cy="2139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/>
          <p:nvPr/>
        </p:nvSpPr>
        <p:spPr>
          <a:xfrm>
            <a:off x="1387334" y="204769"/>
            <a:ext cx="6367192" cy="651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Analysis</a:t>
            </a:r>
            <a:endParaRPr sz="244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7"/>
          <p:cNvSpPr/>
          <p:nvPr/>
        </p:nvSpPr>
        <p:spPr>
          <a:xfrm>
            <a:off x="1387334" y="1346675"/>
            <a:ext cx="6367192" cy="342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7"/>
          <p:cNvSpPr/>
          <p:nvPr/>
        </p:nvSpPr>
        <p:spPr>
          <a:xfrm>
            <a:off x="627681" y="205014"/>
            <a:ext cx="7030094" cy="85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4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MODELLING &amp; PREDICTION</a:t>
            </a:r>
            <a:endParaRPr dirty="0"/>
          </a:p>
        </p:txBody>
      </p:sp>
      <p:sp>
        <p:nvSpPr>
          <p:cNvPr id="220" name="Google Shape;220;p37"/>
          <p:cNvSpPr/>
          <p:nvPr/>
        </p:nvSpPr>
        <p:spPr>
          <a:xfrm>
            <a:off x="4339525" y="1650570"/>
            <a:ext cx="4579749" cy="207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16628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"/>
              <a:buFont typeface="Wingdings" pitchFamily="2" charset="2"/>
              <a:buChar char="§"/>
            </a:pPr>
            <a:r>
              <a:rPr lang="en-US" sz="2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endParaRPr sz="2400" dirty="0"/>
          </a:p>
          <a:p>
            <a:pPr marL="416628" lvl="0" indent="-342900">
              <a:spcBef>
                <a:spcPts val="964"/>
              </a:spcBef>
              <a:buSzPts val="980"/>
              <a:buFont typeface="Wingdings" pitchFamily="2" charset="2"/>
              <a:buChar char="§"/>
            </a:pPr>
            <a:r>
              <a:rPr lang="en-US" sz="2400" dirty="0" smtClean="0"/>
              <a:t>GridSearchCV</a:t>
            </a:r>
          </a:p>
          <a:p>
            <a:pPr marL="416628" lvl="0" indent="-342900">
              <a:spcBef>
                <a:spcPts val="964"/>
              </a:spcBef>
              <a:buSzPts val="980"/>
              <a:buFont typeface="Wingdings" pitchFamily="2" charset="2"/>
              <a:buChar char="§"/>
            </a:pPr>
            <a:r>
              <a:rPr lang="en-US" sz="2400" dirty="0" smtClean="0"/>
              <a:t>Random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Forests</a:t>
            </a:r>
            <a:endParaRPr sz="2400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8530B15-404D-0C47-AF65-35A92D12B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81" y="1650570"/>
            <a:ext cx="3360699" cy="20745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/>
          <p:nvPr/>
        </p:nvSpPr>
        <p:spPr>
          <a:xfrm>
            <a:off x="819270" y="394950"/>
            <a:ext cx="6935256" cy="651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IMPORTANCE</a:t>
            </a:r>
            <a:endParaRPr lang="en-US" sz="2449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8"/>
          <p:cNvSpPr/>
          <p:nvPr/>
        </p:nvSpPr>
        <p:spPr>
          <a:xfrm>
            <a:off x="1387334" y="1346675"/>
            <a:ext cx="6367192" cy="342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 descr="download (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5" y="1013988"/>
            <a:ext cx="8030424" cy="401068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1115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/>
          <p:nvPr/>
        </p:nvSpPr>
        <p:spPr>
          <a:xfrm>
            <a:off x="727285" y="320218"/>
            <a:ext cx="6172220" cy="85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4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SELECTED MODEL METRICS</a:t>
            </a:r>
            <a:endParaRPr lang="en-US" b="1" dirty="0"/>
          </a:p>
        </p:txBody>
      </p:sp>
      <p:sp>
        <p:nvSpPr>
          <p:cNvPr id="259" name="Google Shape;259;p43"/>
          <p:cNvSpPr/>
          <p:nvPr/>
        </p:nvSpPr>
        <p:spPr>
          <a:xfrm>
            <a:off x="665293" y="1713483"/>
            <a:ext cx="7331834" cy="17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3728" lvl="0">
              <a:buSzPts val="980"/>
            </a:pPr>
            <a:r>
              <a:rPr lang="en-IN" sz="2400" dirty="0" smtClean="0"/>
              <a:t>R2 score</a:t>
            </a:r>
            <a:r>
              <a:rPr lang="en-US" sz="2177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Was </a:t>
            </a:r>
            <a:r>
              <a:rPr lang="en-US" sz="217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Selected For Prediction Among All the Reviewed Models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/>
          <p:nvPr/>
        </p:nvSpPr>
        <p:spPr>
          <a:xfrm>
            <a:off x="819270" y="394950"/>
            <a:ext cx="6935256" cy="651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b="1" dirty="0"/>
              <a:t>CONCLUSION</a:t>
            </a:r>
            <a:endParaRPr lang="en-US" sz="2449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59;p43">
            <a:extLst>
              <a:ext uri="{FF2B5EF4-FFF2-40B4-BE49-F238E27FC236}">
                <a16:creationId xmlns="" xmlns:a16="http://schemas.microsoft.com/office/drawing/2014/main" id="{3B59DA6C-6AB9-BD48-BAFE-85B40529B8D4}"/>
              </a:ext>
            </a:extLst>
          </p:cNvPr>
          <p:cNvSpPr/>
          <p:nvPr/>
        </p:nvSpPr>
        <p:spPr>
          <a:xfrm>
            <a:off x="4286898" y="1346675"/>
            <a:ext cx="4340701" cy="251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3728" lvl="0" algn="just">
              <a:buSzPts val="980"/>
            </a:pPr>
            <a:r>
              <a:rPr lang="en-US" sz="1600" dirty="0"/>
              <a:t>Feature selection can be improved upon as the remaining features were still not quite optimal.</a:t>
            </a:r>
          </a:p>
          <a:p>
            <a:pPr marL="73728" lvl="0" algn="just">
              <a:buSzPts val="980"/>
            </a:pPr>
            <a:endParaRPr lang="en-US" sz="1600" dirty="0"/>
          </a:p>
          <a:p>
            <a:pPr marL="73728" lvl="0" algn="just">
              <a:buSzPts val="980"/>
            </a:pPr>
            <a:r>
              <a:rPr lang="en-US" sz="1600" dirty="0"/>
              <a:t>Future work to improve prediction is to use ensemble methods to combine several methods to achieve a better prediction model.</a:t>
            </a:r>
          </a:p>
          <a:p>
            <a:pPr marL="73728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"/>
            </a:pPr>
            <a:endParaRPr lang="en-US" sz="1600" dirty="0"/>
          </a:p>
          <a:p>
            <a:pPr marL="73728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"/>
            </a:pPr>
            <a:r>
              <a:rPr lang="en-US" sz="1600" dirty="0"/>
              <a:t>There is room for improvement of the model with regard to the prediction technique used.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0717570-5EC8-254F-AA26-1D017F60F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31" y="1404664"/>
            <a:ext cx="3229987" cy="23341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011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015E2C-E605-1F42-9F74-D7CE2F5C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4" y="2728273"/>
            <a:ext cx="8305358" cy="841800"/>
          </a:xfrm>
        </p:spPr>
        <p:txBody>
          <a:bodyPr/>
          <a:lstStyle/>
          <a:p>
            <a:r>
              <a:rPr lang="en-US" b="1" dirty="0"/>
              <a:t>That’s All For Now, Thank You.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C4FEDCD-6F69-8E4A-9DBB-A9A2EFDCB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49" y="545918"/>
            <a:ext cx="3590109" cy="2182355"/>
          </a:xfrm>
          <a:prstGeom prst="rect">
            <a:avLst/>
          </a:prstGeom>
        </p:spPr>
      </p:pic>
      <p:pic>
        <p:nvPicPr>
          <p:cNvPr id="4" name="Picture 3" descr="online-161794718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60" y="434566"/>
            <a:ext cx="4223695" cy="23086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2836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dirty="0"/>
              <a:t>OUTLINE</a:t>
            </a:r>
            <a:endParaRPr b="1"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518115" y="1586425"/>
            <a:ext cx="5314185" cy="2334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2800" dirty="0"/>
              <a:t>Explanatory Data Analysis </a:t>
            </a:r>
            <a:endParaRPr sz="2800" dirty="0"/>
          </a:p>
          <a:p>
            <a:pPr marL="285750" indent="-285750"/>
            <a:r>
              <a:rPr lang="en-US" sz="2800" dirty="0"/>
              <a:t>Data Cleaning &amp; Imputation</a:t>
            </a:r>
          </a:p>
          <a:p>
            <a:pPr marL="285750" indent="-285750"/>
            <a:r>
              <a:rPr lang="en-US" sz="2800" dirty="0"/>
              <a:t>Modelling &amp; Prediction</a:t>
            </a:r>
          </a:p>
          <a:p>
            <a:pPr marL="285750" indent="-285750"/>
            <a:r>
              <a:rPr lang="en-US" sz="2800" dirty="0"/>
              <a:t>Conclusion</a:t>
            </a:r>
            <a:endParaRPr sz="2800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885A53A-81D5-6E43-AAE9-5F8BA73EE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46" y="1807382"/>
            <a:ext cx="2693891" cy="1904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611160" y="445025"/>
            <a:ext cx="8221140" cy="903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100"/>
              </a:spcBef>
              <a:buSzPts val="1100"/>
            </a:pPr>
            <a:r>
              <a:rPr lang="en-US" sz="3200" b="1" dirty="0">
                <a:highlight>
                  <a:srgbClr val="FFFFFF"/>
                </a:highlight>
              </a:rPr>
              <a:t>EXPLANATORY DATA ANALYSIS</a:t>
            </a:r>
            <a:endParaRPr lang="en-US" sz="3200" b="1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4572000" y="1529166"/>
            <a:ext cx="4192292" cy="172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dirty="0"/>
              <a:t>Categorical Data Analysis</a:t>
            </a:r>
          </a:p>
          <a:p>
            <a:pPr marL="0" indent="0">
              <a:spcAft>
                <a:spcPts val="1600"/>
              </a:spcAft>
              <a:buNone/>
            </a:pPr>
            <a:endParaRPr lang="en-US" dirty="0"/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Numerical Data Analysis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83A2939-1CA4-E848-9059-A6BBAB3EC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60" y="1529166"/>
            <a:ext cx="3393654" cy="2265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b="1" dirty="0"/>
              <a:t>CATEGORICAL DATA ANALYSIS</a:t>
            </a:r>
            <a:endParaRPr dirty="0"/>
          </a:p>
        </p:txBody>
      </p:sp>
      <p:pic>
        <p:nvPicPr>
          <p:cNvPr id="4" name="Picture 3" descr="download (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079" y="1222217"/>
            <a:ext cx="4469842" cy="3584453"/>
          </a:xfrm>
          <a:prstGeom prst="rect">
            <a:avLst/>
          </a:prstGeom>
        </p:spPr>
      </p:pic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2218"/>
            <a:ext cx="8591739" cy="39212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1100"/>
            </a:pPr>
            <a:r>
              <a:rPr lang="en-US" b="1" dirty="0">
                <a:highlight>
                  <a:srgbClr val="FFFFFF"/>
                </a:highlight>
              </a:rPr>
              <a:t>NUMERICAL DATA ANALYSIS</a:t>
            </a:r>
            <a:endParaRPr lang="en-US" b="1" dirty="0"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482182" y="1571035"/>
            <a:ext cx="7491696" cy="2001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❖"/>
            </a:pPr>
            <a:r>
              <a:rPr lang="en-US" sz="2800" dirty="0">
                <a:solidFill>
                  <a:srgbClr val="010101"/>
                </a:solidFill>
              </a:rPr>
              <a:t>Information that is measurable</a:t>
            </a:r>
            <a:endParaRPr sz="2800" dirty="0">
              <a:solidFill>
                <a:srgbClr val="01010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sz="2800" dirty="0">
                <a:solidFill>
                  <a:srgbClr val="010101"/>
                </a:solidFill>
              </a:rPr>
              <a:t>Data represented as numbers and not words or text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1" y="391955"/>
            <a:ext cx="8520600" cy="779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  <a:buSzPts val="1100"/>
            </a:pPr>
            <a:r>
              <a:rPr lang="en-US" sz="2400" b="1" dirty="0">
                <a:highlight>
                  <a:srgbClr val="FFFFFF"/>
                </a:highlight>
              </a:rPr>
              <a:t>NUMERICAL DATA ANALYSIS</a:t>
            </a:r>
            <a:endParaRPr sz="2400" b="1" dirty="0">
              <a:highlight>
                <a:srgbClr val="FFFFFF"/>
              </a:highlight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451" y="1277434"/>
            <a:ext cx="4200041" cy="347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download (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3164"/>
            <a:ext cx="7514376" cy="39303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356461"/>
            <a:ext cx="8520600" cy="661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NUMERIC CORRELATION MATRIX</a:t>
            </a:r>
          </a:p>
        </p:txBody>
      </p:sp>
      <p:sp>
        <p:nvSpPr>
          <p:cNvPr id="37890" name="AutoShape 2" descr="data:image/png;base64,iVBORw0KGgoAAAANSUhEUgAAA9AAAAIWCAYAAAC/aGX1AAAAOXRFWHRTb2Z0d2FyZQBNYXRwbG90bGliIHZlcnNpb24zLjMuMiwgaHR0cHM6Ly9tYXRwbG90bGliLm9yZy8vihELAAAACXBIWXMAAAsTAAALEwEAmpwYAAEAAElEQVR4nOy9eZxkZXno/33Oqa3X6Z6Z7tmHmWYbAUEBCSiOo7hgVMiCCsaIES+T/EzQ5OoVEqO5uFy48cZAYgwTNEI0oJks4ALK4jgSZ9h3GJihZ2D23tfaz3l/f5xT1dXdVd1V3VVd1d3P9/Ppqaq3zvKeqfO8533eZxNjDIqiKIqiKIqiKIqiTI1V7Q4oiqIoiqIoiqIoynxAFWhFURRFURRFURRFKQJVoBVFURRFURRFURSlCFSBVhRFURRFURRFUZQiUAVaURRFURRFURRFUYpAFWhFURRFURRFURRFKYJAtTtQKyxfvtxs2LCh2t1QFB5//PEeY0xbtfsxn1F5VmoBleXZo7Ks1Aoqz7NH5VmpBcohy6pA+2zYsIHHHnus2t1QFETk1Wr3Yb6j8qzUAirLs0dlWakVVJ5nj8qzUguUQ5ZVgVaUGmHHni5u2dlJsG3D66vdF0VZbGTk72B/lHWt9Wzd3MGWTe3V7paiLGhU7hRFmY9oDLSi1AA79nTxue1P8+Rr/YhlB6vdH0VZTOzY08UX736eruE4LXVBuobjfPHu59mxp6vaXVOUBYvKnaIo8xVVoBWlBrjx3j30R1MY76Opbm8UZXFxy85OgrZQHwowkkhzbDDO4YEo19z5pE7mFaVC5MqdiOC4hq6hOFu/9zhXbNutsqcoSs2iCrSi1ACdPaNYApZItbuiKIuOg/1R6oI2w/EURwbipF1DwBKiSUctYopSITJyB2RlzzUG1xi1RiuKUhGG46myHEcVaEVRFGVRs661nljKoXs4gWQWsowQDlgEbeGWnZ3V7qKiLDgycgdkZU8QQrZFfSigsqcoStlwXMPxoTjdw4myHE8VaEWpATYuq8c14Lrqva0oc83WzR2kHEM87QAG1zW4GJY3hqkL2hzqj1a7i4qy4MjIXTSZJpF2MGZM7gCVPUVRysJIIs2h/iijiXTZjqkKtKLUANe+93W01AcRTyLVj1tR5pAtm9q5/pLTaQgFcFwI2MLqJXU01wWJpRzWttZXu4uKsuDIyF17UwTbsrCsMbkDVPaKQET+VESeF5HnROQOEYmIyFIRuU9E9vqvrTnbXyci+0TkJRF5T077OSLyrP/dzSJePJmIhEXkB377wyKyIWefK/1z7BWRK+f0whWlCDJ5FbqG4jhlNlCpAq0oNcCWTe18/bKzeOO6VozrlCdAQ1GUotmyqZ2bL38jq1vqWLkkQlMkQDSZJuUYtm7uqHb3FGVBsmVTO3dcfT63fPQc2psiBGzBGKOyVwQisga4BjjXGHMGYAOXA9cCDxhjTgYe8D8jIqf5358OXAz8g4jY/uG+BVwNnOz/Xey3XwX0G2NOAr4B3OgfaynwJeA3gPOAL+Uq6opSbaLJNIf7Y4yU0eqciyrQilIjZCYSqe4Dz1a7L4qyGMm1iA3GUrQ3Rbj+ktO1Lq2iVBiVvRkTAOpEJADUA0eAS4Hb/O9vA37Lf38pcKcxJmGM2Q/sA84TkVVAszFmlzHGALdP2CdzrO3ARb51+j3AfcaYPmNMP3AfY0q3olQN1/WSEB4bjJN23YqdJ1CxIyuKoijKPGPLpnadtCtKFVDZKw1jzGER+TrwGhADfm6M+bmIrDDGHPW3OSoimf/UNcDunEMc8ttS/vuJ7Zl9DvrHSovIILAstz3PPopSFWJJLxloJRXnDGqBVhRFURRFUZR5hO8yfSmwEVgNNIjIR6faJU+bmaJ9pvtM7OfVIvKYiDzW3d09RfcUZWYYY+gZSXB0MDYnyjOoAq0oiqIoiqIo8413AvuNMd3GmBTwH8CbgeO+Wzb+a6aY9iFgXc7+a/Fcvg/57ye2j9vHdxNfAvRNcaxJGGO2GWPONcac29bWNsNLVZT8xFMOh/pjDMXmNn2QKtCKoiiKoiiKMr94DThfROr9uOSLgBeBu4FMVuwrgbv893cDl/uZtTfiJQt7xHf3HhaR8/3jfGzCPpljXQY86MdJ/wx4t4i0+pbwd/ttijInGGPoHUlwZCBGypkbq3MuGgOtKIqiKIqiKPMIY8zDIrIdeAJIA08C24BG4IcichWekv1Bf/vnReSHwAv+9p8yxjj+4f4I+C5QB9zj/wF8G/gXEdmHZ3m+3D9Wn4h8GXjU3+56Y0xfBS933rNjTxe37OzkYH+Uda31bN3coTH/MySe8mKdq6E4Z1AFWlEURVEURVHmGcaYL+GVk8olgWeNzrf9V4Gv5ml/DDgjT3scXwHP8913gO+U2OVFyc33v8w3d7xC2nUJ2xaO6/LFu5/nelAlugSMMQxEUwzEUniOENVDXbgVRVEURVEURVHKzI49XXxzxyu4xhC0LRwDvSMpUo7DLTs7q929eUMi7XB4IEZ/NFl15RnUAq0oiqIoiqIoilJ2btnZieMaApYgCCLgYhiMpjhkRavdvXnBQDRJf7T6VudcVIFWFEVRFEVRFEUpMwf7o4QDFmnHIH7xLxFIOC5rW+ur27kaJ5l26R5JkEg50288x6gCrSg1QibBRLBtw+ur3RdFURRFURRldqxrrSftuPSOJsH1lGfHGAKWxdbNHdXuXs0yGE3RVyPu2vnQGGhFqQF27Onii3c/T9dwHIybrnZ/FEVRFEVRlNmxdXMHoYDNsoYQAVtIuwZLhE9tOVETiOUh5bgcHYzRO5qoiPLcM5Ioy3HUAq0os6QcpQlu2dlJ0BbqQyqSilIttMyIolQPlT9lIbJlUzvX483zDvVHWav3dkGG4in6RpK4FVCco8k0P3j0IP/22KGyHK+is3URaQFuxUuNb4BPAC8BPwA2AAeADxlj+v3trwOuAhzgGmPMz/z2cxirT/dT4NPGGCMiYeB24BygF/iwMeaAv8+VwBf8rnzFGHNbJa9VWZxkLMdBW2ipC9I1HJ9RaYKD/VFa6oKV66iiKFNSLllWFKV0VP6UhcyWTe16H09B2nHpGUkSTZbfATPtuPzk2WPcvusA/dFU2Y5baRfum4B7jTGbgLOAF4FrgQeMMScDD/ifEZHT8Aq0nw5cDPyDiNj+cb4FXA2c7P9d7LdfBfQbY04CvgHc6B9rKV5dvN8AzgO+JCKtlb1UZTGSazkW8V6DtpRcmmBdaz2xGkySoCiLhXLJ8o49XVyxbTcX3vgggaVrT6lQdxVlQVEu+asEGZnW/CSKUn6G4ykO9cfKrjwbY/jV3h4+cdtj3PTAXvqjKcIBi4+ev74sx6+YBVpEmoHNwMcBjDFJICkilwJb/M1uA3YAnwcuBe40xiSA/SKyDzhPRA4AzcaYXf5xbwd+C7jH3+ev/GNtB/5eRAR4D3CfMabP3+c+PKX7jkpdr7I4OdgfxRbo7B4h6biEbIvljSEO9ZdWmmDr5g6+ePfzFVl9UxRlevJ5gdQF7ZJkeaIVTSxb3UoUpQjKIX+VIFemNT+JopQPxzX0jCQYTZRfrJ47PMgtOzt5/sgQAJbAxWes5ONv3sDyxjBfLcM5KmmB7gC6gX8WkSdF5FYRaQBWGGOOAvivGZ+GNcDBnP0P+W1r/PcT28ftY4xJA4PAsimONQ4RuVpEHhORx7q7u2dzrcoipTFkc3ggTtox2CKkHcPhgTgNIXv6nXPYsqmd6y85nfamCIhVc4HQItIiIttFZI+IvCgiF4jIUhG5T0T2+q+tOdtfJyL7ROQlEXlPTvs5IvKs/93N/oIXIhIWkR/47Q+LyIacfa70z7HXD81QlLKTzwsklnJKKjMy0YoGxi1zN8uCyrNSa5RD/iqB5idRlPIzkkhzqD9aduX5YF+UL939PNfc+VRWeT6/Yyn/9LFz+ey7T2V5Y7hs56qkAh0Azga+ZYx5IzCK765dAMnTZqZon+k+Yw3GbDPGnGuMObetrW2KrilKfiRb1C/nL7e9BLZsaueOq88n1X3g2bJ1sHxoOIayoNm6uYOUY4gm0xjjvaYcU1KZkYP9UeqCpS2eVQmVZ6WmKIf8VYJ5JNOKUvM4rqFrKE7XUBzHLV+isL7RJDfdv5dP3PYYv9rbA8ApKxr5fx88k6/99uvZuLyhbOfKUEkF+hBwyBjzsP95O55CfVxEVgH4r10526/L2X8tcMRvX5unfdw+IhIAlgB9UxxLUcrKcCLNmpYIAUtwXEPAEta0RBipgEtKtcgJx/g2eOEYxpgBvBCKTHK+2/BCKyAnHMMYsx/IhGOswg/HMF5tgtsn7JM51nbgoonhGH6ywUw4hqKUlVwvkMFYivamCNdfcnpJiV/mQy4DlWelFimH/FWC+SDTijIfGPWtzuWcH8dSDv+y+1V+/9uPcNfTR3Bcw6olEf7iN1/HP/ze2bxxfeXWZyvmk2KMOSYiB0XkVGPMS8BFwAv+35XADf7rXf4udwP/KiJ/A6zGW81+xBjjiMiwiJwPPAx8DPi7nH2uBHYBlwEP+tm5fwZ8LWdl+93AdZW6VmXxsq61ngO9I+Pako7LhmWNVepRRcgNxzgLeBz4NBPCMUQkNxxjd87+mRCKFEWGY4hISeEY4IVk4FnDWL++PEkilMXFbDOlXtCxlG/ueAXHNYQDVk2GYzAP5FlleXFSS5mKMyW19nYNMxxP01qv6QwUZSa4rqFnNMFIvHyKs+Ma7n3uGN/99QF6R5MANEcC/N75J3DpWasJBSqdI7vydaD/BPi+iISATuAP8KzePxSRq4DXgA8CGGOeF5Ef4inYaeBTxpjMst8fMVbG6h7/D7wV9H/xE4714bmZYYzpE5EvA4/6212fSSimKOXkgo6lPHKgD0u8JAVJx6VrOMkVb1pa7a6Vk0w4xp8YYx4WkZuosXAM8EIygG0A5557bvmLCCrKFOzY08X2Jw6ztCHIYDRFPO0gll2LCnTNy7PKslJNchOHrWyOELQT9I2mQJMCKkpJRJNpeoaTpN3ypAMxxrC7s49tv+rk1V4vwWDQFn737LV85Lz1NEbm7pFb0TMZY54Czs3z1UUFtv8qTE6OZox5DK+W9MT2OL4Cnue77wDfKaG7ilIyuzr7aGsMMRxPZ7NwN0UC7Ors45pqd6585AvHuBY/HMO3VpUrHONQnnCMLRP22VGey1KU8pFJNrSkLsLyxggAB510ssrdyofKs6JMwcTEYcsbI9SHAnSmU/Eqd01R5gWua+gdTTIcL1/d5ZeODXPLzld46uAg4K3Gvvv0FXz8zRtY0Rwp23mKpfI2bkVZwBzsj7K8MUxHWyObVjbT0dbI8sZw1UtvlBNjzDHgoIic6jdlwjEyIRQwORzjcj8T70bGwjGOAsMicr4fD/mxCftkjpUNxwB+BrxbRFr9kIx3+22KUlPkTzZUe1m4VZ4VZWryyXJd0EbsQPlS+CrKAiWWdDg8ECub8nxkIMaXf/wCf/T9J7LK87kntHLL75/D5y/eVBXlGSrvwq0oC5p1rfV0DcfHlbiohdIbFUDDMRRlApk4yYP9UYZiKRzXzVqfPaRWF6lVnpVFTa7srmutZ+vmjmz8daHnunHSiWr1V6kdprp3FjOua+iLJhmKlUdxHoyl+N7uV7nrqSOk/YzdJ7Y1cPXmDt60ofphkqpAK8os2Lq5gy/e/TzRZJq6oE0s5dRE6Y1yo+EYijKe3DjJlrogaT//AcCyhrCXuXcm9ezmAJVnZTEzUXa7huN88e7nuR4vkVmh57o7OnCs2n1Xqst0906+7ReDsh1POXQPJ0g5s3e6SqQc/vPJw3z/kdcYTXhrte1NYT5x4Ube+bp2rBp5rNbq6riizAtqtfSGoiiVJTdOUkRoa4rQ1hhiNOFkxwJnqOe1avdTUZTxTJTd+lCAoC3csrMTKPxcdxMjQ1XuulJlprt3csko213D8XHK9o49XXmOPD8xxtA7kuDIQGzWyrNrDD9//hhX/vOjbPvVfkYTDg1hm//x1o3c9gdv4t2nragZ5RnUAq0oZUNTxSrK4uFgf5SWuvFJeZc3hhmMpfjV598BwJ1bdcKtKLVGPtmtC9rjcpfUUkmtqRCRFuBWPE8QA3wCeAn4AbABOAB8yK+7johcB1wFOMA1xpif+e3nMBaO8VPg035Z2DBejfdzgF7gw8aYA/4+VwJf8LvyFWNMpvb7gqWYeyfDxGR09aEA0WSaW3Z2zot7azrKaXV+7EAf23buZ1+3VxY2YAmXvmE1Hz3/BJbU1Wbye7VAK8osWAwrjIqiTGZda73npp3DAs1/oCgLigUmuzcB9xpjNgFnAS/iZdV/wBhzMvCA/xkROQ0vH8HpwMXAP4hIJlvat/Bqr5/s/13st18F9BtjTgK+AdzoH2sp8CXgN4DzgC/5iQEXNKXcO4WS0c33JLPGGPpHkxwdjM9aeX6la4T/tf0Z/te/P5tVnt9+ahvf/YM38am3n1SzyjOoAq0os6IUdx5FURYOWzd3kHIM0WQaY7zXhZj/QFEWGgtFdkWkGdiMl7QPY0zSGDMAXApkrMG3Ab/lv78UuNMYkzDG7Af2Aef5ZeuajTG7/Gz5t0/YJ3Os7cBFftb99wD3GWP6fOv2fYwp3QuGHXu6uGLbbi688UGu2LabCzqWFn3vLLCFGgASaS/Ddn80iXerzIzjQ3FuuGcPV//L4zz2aj8AZ61dwj/83hv5y/efxuqWunJ1uWKoC7eizIKD/VFsgc7ukWwd6OWNoXm/wqgoytRs2dTO9XiLaIf6o6xdwAliFGUhsYBktwPoBv5ZRM4CHgc+Dazwy8zh13XPXNgaYHfO/of8tpT/fmJ7Zp+D/rHSIjIILMttz7PPOETkajzrNuvXr5/RhVaDfAnDtj9xmMvOXsOuzr5p752FlmR2IJqkP5qaleI8Ek/zr4+8xr8/cYiU4x3nhKX1XL25g/M7ltZq3s28FK1Ai8gJwMnGmPtFpA4IGGOGK9c1Ral9msIB9naNYFuCbQlp13B4IM7J7Y0lHyuTrTHYtuH1FehqFpVlRSkPtRAnqfKsKKVTC7I7kRnIcgA4G/gTY8zDInITvrt2oVPkaTNTtM90n/GNxmwDtgGce+658yZdTKEY5l2dfdxx9fnT7r9QFmpSjkvXcILEBGt6KSTTLnc/fYTv7X6VoXgagKUNIT7+5g2894yV2Nb8UZwzFKVAi8j/wFs9WgqcCKwF/pECJS8UZbGQXYnLPBLMhPYi2bGni2vueIKRpIPYgVD5ejgelWVFqRwTS5ZY4cbmSp5P5VlRKkO+8kOVZIayfAg4ZIx52P+8HU+BPi4iq3zr8yqgK2f7dTn7rwWO+O1r87Tn7nNIRALAErza7oeALRP22VHk5c4LSkkYVohaXKgphcFYir7Rmbtru8bwy5e6ufWh/RwdjAPe/+Hl563jsnPWTooRnwvCZTpnsRboT+ElCXgYwBizN8clRFEWLSNJhzUtEXpGklkX7pWNYUaTpa3UfeG/nmXIr3dX4XTeKsuKUgHyufvZzcsr7a+o8qwoZaZQrd8KL4iVLMvGmGMiclBETjXGvISnbL/g/10J3OC/3uXvcjfwryLyN8BqvGRhjxhjHBEZFpHz/fN/DPi7nH2uBHYBlwEP+tm5fwZ8LSdx2LuB62b9v1BDrGutp2s4nrVAw/gY5oVc4zntuHSPJIiVOJfN5amDA9yys5OXjnlOFJbAB85czcfefAKt9RWzE+VFRGgMB2iKBIjMsQKdMMYkM77p/irUvHHDUJRKkRlgO9rGXLajyTTtTZGSjnPYX5kD8jtGlQ+VZUWpAPnc/WYVLFYcKs+KUmYKue5aDS0rK3jamcrynwDfF5EQ0An8AV6C4B+KyFXAa8AHAYwxz4vID/EU7DTwKWNMRkP6I8bKWN3j/4GXoOxfRGQfnuX5cv9YfSLyZeBRf7vrjTF9M7z2mmSqGOZCiyzXw7xXoofjKXpHkrgzfHzt7xnln37Vye7OsdvhwpOW88m3bmT90rlNoBa0LZrrgjSFA1hldhMvVoH+pYj8OVAnIu8C/j/gR2XtiaLMQ8qVJKLi0+wxVJYVpQLkSyg4BxlRVJ4VpcwUSg4qdiBcwdPOSJaNMU8B5+b5Kq/rtzHmq8BX87Q/hldLemJ7HF8Bz/Pdd4DvTNfH+cpUMcxXbNu94Go8O66hZyTBaCI9o/17RhLc9utXuee5o7j+nPa0Vc384ds6OGPNkjL2dGpEhIaQTVMkSF2oci7ixSrQ1+LVgnsW2IpXZP3WSnVKUeaCcrjfbNnUzmWHBrj1of2MJh0aQjafvHBjycexhOyAU2FUlktgIbtoKeUlX0JBsexK+6mpPCvzhvkynhZKDopxZ+7POj0qyzVIoRjmcsRH1xIjiTS9IwmcGUxEo8k0P3j0IP/22CHiaa8u9NrWOj751o289aTlc5ZZO2BZNEU8N+2AXfkqzcUq0HXAd4wx/wTgF16vA+bnnaIsenbs6eJz259mOJ4m7br0DCf43Pan+evLzirpgb5jTxfbnzhMW1OY9b4FevsThzlzbUtJx2kI2QwnKvlszqKyXCQL2UVLKT+FEgpWGJVnZV4wn8ZTlWVlOqaLj54vOK6hdyTByAyszmnH5SfPHuW2X7/KQCwFQEtdkI9dcALvP3PVnCixAHUhm+ZIkIbw3FZmLvbqHsAT5Ax1wP3l746izA033ruHvtEkCcfFcSHhuPSNJrnx3j0lHSc3VkrEew3awi07O0s6zhlrWmgMzclgo7JcJOX6bZWFwY49XVyxbTcX3vggV2zbzY49XePa93aPYmEQAccYArZgXCdZ4W6pPCvzgrkYTwvJaKnbZpKDBmzJyvKalgiIVcmUwSrL84itmztIOYZoMo0x3ut8q/EcTaY53B8rWXk2xrBzbzefuO0xbnpgHwOxFOGAxUfPX8+/XHUev/XGNRVXnm1LWFIXZN3SelYtqZtz5RmKt0BHjDEjmQ/GmBERmV/LLIqSw76uERyTk6/LgOO3l0KhWKlS3Xgu6FjKIwf6CNoCxrgl7VwaKstFstBctJSZU8h6dtmhAbY/cZigLUQCFknHxTWwpqWOpkiQvZVPIqbyrMwLKj2elmLhnm7bQslBjZNOlKWz+VFZnkfM5xrPrmvoHU0yHE+VvO9zhwe5ZWcnzx8ZArzww4vPWMmVF2ygramSKQI8wkGb5kiAxnBgzlzDC1GsAj0qImcbY54AEJFzgFjluqUolSWdmdfmyp/JaS+SxpDNvu5RbBFsEdKOFyt1UltDScfZ1dlHW2OIYa/AfCVHBZXlIlkoLlrK7CmUlffWh/bT1hSmPhRgeWOYg/1RjDG82hslHLTAqqjFClSelXlCpcfTQjKaL6lToW1vuOdFbtnZyd6uYYbjaVrrgyxvDGeTg7qjA8fK0tn8qCzPMwrFR9dyrH8s6dAzkiDllGanOdgX5daH9vOrvT3ZtvM7lvI/3trBxuWlzXdLJVOCqrkuQDgw93WjC1GsAv0Z4N9EJFNYfRXw4WJ29OM4HgMOG2PeLyJLgR8AG4ADwIeMMf3+ttfhJVFwgGuMMT/z289hLL3+T4FP+3XowsDtwDlAL/BhY8wBf58rgS/43fiKMea2Iq9VWQTYAmkzOfu1XaLqml0BE8bUXlN68t2D/VHCAYvh0k4/Ez7DDGV5sVGuDOvK/KeQ9Ww06bA+p6akiGCM8UIm5yZu8jOoPCvzgEqPp6VYuPNtm3ZcDvTG2OAaVjZHCNoJ+kZTpB2Xk1c0s3VzB2///MhQWTqbn8+gsjzvqdVYf2MMfaNJBmOlWZ37o0lu//Wr/OiZI9lEt6euaGLr2zp4w7qW8nc0h0qWoCoHRSnQxphHRWQTcCqemrDHGFPsr/Bp4EUgU4D+WuABY8wNInKt//nzInIaXn250/EKvN8vIqf4Neq+BVwN7MZToC/Gq1F3FdBvjDlJRC4HbgQ+7CvpX8JL7W+Ax0Xk7oyirigt9SF6RiaHJ7aUWNx9OJFmaX2QntEkrvHcWZY3hEqOKcm1ZFPBqfcsZXlRMZ9dtJTyUsh6FrKFl44NkXY9oRXAtiAcsOloa6TTrWjWXpVnZd5Q6fG0FAv3utZ69veMMBxPk3RcLCDpeAtfxwbjLG8Ms7wxQn0oQHtThDuuPr8sfZwKleWFQSmeEHNFPOXQPVya1TmWctj++CHufOQgsZT3GFvZHOGTb93IllPbsCrkPj1XJajKwZQKtIi8wxjzoIj8zoSvTvZX2v9jmv3XAu/Dqzn3Z37zpcAW//1twA7g8377ncaYBLDfL9p+nogcAJqNMbv8Y94O/BaeAn0p8Ff+sbYDfy+e6e89wH2Zou4ich+e0n3HVP1V5gflcI/JpzxP1V6IpnCAlwdi2cmzAXpHk5yyoqmk44gIjmtIe+brsmdfmK0sL1YKuWgpC4dixpN81rPBWAoBUjlzEgOkXViaffBXJp+ByrMyn6nECnEpFu5MzhFLPMtcwpdSWyDtGI4Mep7TTZFAxXNeqCzPP6Z6ZtRS7hRjDP3RFAPR4ue1jmu497ljfPfXB+gd9fZrjgT4vfNP4NKzVhMKVCY52FyXoCoH01mg3wY8CHwgz3cGmE6w/xb4X0CuNrHCGHMUwBhzVEQyM5U1eBbmDIf8tpT/fmJ7Zp+D/rHSIjIILMttz7NPFhG5Gs+yzfr166e5FKUWqDX3mOFYEid3NuAnIxuOlaaIH/aV8AoyW1lWlAVHseNJPutZyLZ4pYA7XM9okvpwACj/YpiPyrMyr6j0s7sUC/euzj6WRAIMxFLklr11DaRcLxHgwf4oK5rDbFjWOGn/MqOyXCEqEYtcbAK6audOSaQ9q3MyXdwarjGG3Z19bPtVJ6/2esp+0BZ+9+y1fOS89TRGKpPluj7kKc3VyKI9W6bssTHmS+JZw+4xxvywlAOLyPuBLmPM4yKypZhd8nVhivaZ7jPWYMw2YBvAueeeOzcRa8qsqDX3mEOD+ZNyFmovxGjSc5GRjBm7zMxGlhVloVLKeDLRG+Hcr9xH0l89myi2roFD/bGKJRFTeVbmG3Px7C7WYyiTJCxoWyRyFIzc3AWuga7hJFe8aWlZ+lYIleXKUKkFm+nu41Jj/Suh5A9Ek/RHU2P1zKfhpWPD3LLzFZ46OAh4z7N3nbaCj79lAyubI7PqSz5sK5MULEhwnlib8zFtz41XUuePZ3DstwCX+C7YdwLvEJHvAcdFZBWA/5opvncIWJez/1rgiN++Nk/7uH1EJAAsAfqmOJYyzznYH6UuOH5OuhBKC7n+Mngli97MQpYVZUEym/EkmXZz8waOQ4CALeA6pSVDKAGVZ2U+UUvP7mTaBQFLhIm5iTKybAm0NYbY1dlX8f6oLJefStUdz3cfpx2XJ17r58IbH+SWnZ1cdvYa2psiDMZStDdFuP6S0wtm6/7i3c/TNRwfp+RPVb98KpJpl8MDMfpGk0Upz0cHY3zlJy/yR99/Iqs8n3tCK7f8/jlc+95NZVeew0GbtqYw65fWs6wxPK+VZyg+C/d9IvJZvOzZo5nGTIxxPowx1wHXAfgW6M8aYz4qIn8NXAnc4L/e5e9yN/CvIvI3eEnETgYeMcY4IjIsIucDDwMfA/4uZ58rgV3AZcCDfnbunwFfE5FWf7t3Z/qizG/K5R5jW17Mcb72atAUCYwlHqtsF0qWZUVZqEwcT4bjKY4NxjHAFdt2T2kNCNpS0FnEtrxYMrGDlS6MqfKszAuKeXbPVfmfoC3EUv7CdQEhbgzZDMfTPHKgLzsWVBiV5TJSrljkifdkY8izKuc+Mw4PxAnkWLq3P3G4oNKcSzm9MgajKfqixSnOg7EU33/4Vf7rySOk/XnwiW0NXL25gzdtKK/HhSVCQw2WoCoHxar/nwA+BewEHvf/HpvhOW8A3iUie4F3+Z8xxjwP/BB4AbgX+JSfgRvgj4BbgX3AK3gJxAC+DSzzE479GV5G78yA82XgUf/veh2EFgZbN3eQcgzRZBpjvNeZlMLIpzxP1V5pPvHmDYCvO5vKJB7KnIoZyrKI2CLypIj82P+8VETuE5G9/mtrzrbXicg+EXlJRN6T036OiDzrf3ezn/QPEQmLyA/89odFZEPOPlf659jrl6dTlLKQO54cH4xxoDdKPO2CMezvGZnSGnDKimZCBereOW6l18GyqDwr84Lpnt3ltsblY8eeLq7YtpuRhAPGIDJZf7bEmxgPJxySjkvYlmxfrHBjc77jlolyzrMXPeta67PZozOUamzJd0/2+qWgMvfxscE4ACuaIiVbusvhlZFyXI4MxOgdTUyrPCdSDnc+8hof/fbDbH/8MGnX0NYY5tqLT+UfP3pOWZXnoG2xrNGzNrc1hRec8gzFl7HaOJuTGGN24GXbxhjTC1xUYLuv4mXsntj+GHBGnvY48MECx/oO8J2Z9lmpTbZsaueyQwPc+tB+RpMODSGbT164cV5mSnZdw2gyzWAsxfrlDZzS3shLx0eggnPvWcqylqRTFhSZxEM33ruHrpGk53ptAQi9o0mWNYQKWgO2bu7gqtv7skp0MieboMl+rlgSMe88Ks/KPGG6JF+VjpHOjYld2Rzm8ECctGu8+rLGkDFG566hO65hTUsdjmvoGooTaFlx4qw7UoDZzrOV8ZSj7vjEezLtGIYTaRzHMJpIk3YMKdcQnpCZulgleLYelYOxFP2jSdxpFGfXGO5/sYvvPLSfrmEvP09D2OYj563nd964hnCwPMptpgRVc12QSJmOWctMV8bqN/CSbJ0IPAt8whjz4lx0TFHysWNPF7fvftWr3SiQdFxu3/0qZ65tmRdKtDGGWMphKJbikf19PLini517e+gbHcvanTz+yhPlPu9sZVlL0im1zkzdP7dsaueWnZ3YlrdqLpn1KxeG4+m8E6HMuSyBlGMKr3hVaClM5VmpBrN1sZ4qyVe5y/9M7Gv/aGKcMgTC8eE48VRhhy/XwEA0RTTp4Nuqyy7ROs+uDOWoO557Tw7FUhwZjCF4CysZlTVsC64ZK33WXBcsWgmeqZKfdly6RxL8ck83dz56kKNDMVY113H5m9ZxXsd4K/JjB/q4ZWcnr3R7UQEBS/itN67m937jBJZMkLeZErAsmusCNEWCVQuDrAbTWaC/CXwWz6XkEryyVO+ZagdFqSQ33PMifSNJDH7NVceQTCW54Z4Xa1qBjqcchuIpHt3fxwN7uvjly930Tqg5vba1DmMMR9o2vL4CXZitLP8tNVySDrQs3WJmthlXD/ZHCdsWjvEz4eO9JtLupIlQ7rlWL4lwsD9GFSI/FrQ8qyzXHpUuQ1XO8j/5+nqgd5S1LXXjtrNl+sn+QCyFSGbbiqT51Hl2hSg2K3shmsIB9nWN4BiD4xov6ZwlIMa7H8SvwOAa0q7htb4o4aBFYzjAX77vtKL6V6qSPxRP0TeSZPcrvdz04F4CltAcCdA7muCmB/fyaU7mvI6l7OsaYdvOTh57dcy55+2ntnHVhRtZPUEOZsp8LkFVDqa7assYc5///t9ERBNxKVVlX/cIuevFGUV6X/dIlXpUmLTjMhxP8ciBfu5/4Ti/fLk76z6T4aT2Rt5xajsrmkL8865XPVcg41Yic++MZXk+lKQDLUu3mJmt++e61noc16V3JIWLFxvpGINtySRrQO65jg9WRXmGBS7PKsu1R6VdrMvhcjtVX4OWxfHhBM11oaw1sViMgbQx5OTlKSc6z65Bduzponsk4bn5i+eNkHGVFhFvoVU8I04GA8RTLo6b4plDA0V7QBWzXdpx6RlJEk1608M7Hz1IwJJsDHVGZm7f9SoPvtTFfS8czw6sZ61dwta3dbBp5exD+BdKCapyMJ0C3SIiv1PoszFGC7wrc0qhmvBF1oqfU77wX8+x46Vujg3Fx7Wf2NbA2ze185tnrGLTqibqgjYf+aeHcVyX46NpxA6WZ3lwPLOR5UxJut8EIkBzbkk631pVrpJ0h/KUpNsyYZ8d01+uspiYrftnZvK+rNHLZppwXAKWxae2nDhpcpN7rq4JXiRziMqzMqeU28V6IuVwuZ2qryuawxwaiBNNpukZSXhuuEUuzYiAjZd4r+TOTI/Os2uQW3Z2sqQuSEMoQM9IgpTjYPBcoG1LsoqzazzLNHirg+GAhWMM39zxStlCC4fjKfpGk+OS3B4ditEcGVPhHNcwkkhzsD/GC8eGADhhWT1Xv7WD8zuWIkV4W0xFOGjTHAnQGA7M+lgLhekU6F8CHyjw2QAq2IpSgDsfHfNU3LCsnotet4LffP1KTl+9ZFKChb1dwwxGU557UMHCGrNixrKsJekWBnNVIqYazNb9c9zk3Zp68r6utZ4DvSP0VU95BpVnZY4pp4t1IfJZ42YybuUrT3d8KIEl0D2cYDRZmiE5aFn4DhSV0BxmPc/2FfvHgMPGmPf7yfp+AGwADgAfyiTq8y3cVwEOcI0x5md++znAd4E6vISAn/ZlNgzcDpwD9AIfNsYc8Pe5EviC342vGGNuK/3yq8/Ee+yCjqU88Vo/jusSDni1i42BI4MxUq7LiuY6Dg/EMa4Zb5nGs07b4mXHnq13huMaekYSjCYmOyWuaq6jdzRBOGAxGEvRO5rMekMtawjx8Tdv4OIzVs4qJnkhl6AqB1Mq0MaYP5irjijKfCORnvohvK61jndsauf9Z67mzHVLphyAkmmv7o1VoZW9CsnyDcAPReQq4DX8jPjGmOdFJFOSLs3kknTfxXtI38P4knT/4ico6sPL+osxpk9EMiXpQEvSzYhKxy9Wm3K4fxbrSndBx1IeOdBXtZJ3oPKszD3ldLEulpmOW7l9TTsuh/pjOIZs4tEMQnGr1atbIplyRWUX+jLJsmbUnyE33/8y39zxCo6fTbtvJMGuzl7Auz8SaYcjA3FWt0RoDNsMxZ2CeS9cPFdryxLCtjUr74yRRJpe31MiHx86dy3/92cvcSSRzm4jwDtf185n3nXKpPJYpRC0LZrrgjSFAxmjjpKHoiK/RWQF8DVgtTHmvb4QXmCM+XZFe6coNYbjGp45OMCPnjnCA9PUp7z/z95WdHmAoC3EUl5pq0oyW1nWknTzk0rHL1aSYixQ5XL/zD1XY8hGRBhOpMedd1dnH01hm4FYJVIVlIbKszJXlNPFOpeb7395UlnKa955CvjnSqYdekfSJB2XkG3RFAlMO27l9vWxA324BgLiWQcTOVm3i3naCl7cZ3tzhL0Dx1+Z1cVOdZ4ZyrJm1J85O/Z08c0dr+AaQ8ASEmmXdM4czOCFB9ri1VpO+7XOciMGbUvGKbkp12Abw9LmcNY7oxQvCsc19I4kGMljdc7w9MEBbtv1KgOxVLZteUOIrZs7uOi0FTP6v1hsJajKQbGp074L/DPwF/7nl/HcQ1SBVhY8xhheODrEXU8d4b4XjrO/Z7So/UqprXfKimb294wwHE9DBetAo7K8KKl0/GKlKMUCNZuMqzv2dHHDPS+yt3uEoGXRFLE5NhjH+BOro4Mxnnitn09tOZGD/VFiU5S+GYepSNbeXL6LyrMyR8w2q3GGjELx7OF+RhIutuXFlsZSDjc9uA+Aa955Ci8fH2IglsJ1M1U3HOJph7Qzvfxl+nrqF+4hKABCqoj9JmJb0N4UYevmDt7++ZGhkg9QPN9lZrL8t9RwRn2oraz6ucrsUCxFynEJBbzyha4Z750QtC2SjotjwHHyD+X5LMSO8UIFrnjT+pKeYaOJsfj8fBzoHWXbzk52d4457Vx40nI++daNrF86s1CKoL8otdhKUJWDYhXo5caYH2ayA/pCVIlshMoCZqqV5lrkpWPD3PXUYX7+wnH2dY3P8r2iKcw7T1vBzpeOc3AgMWnfTSsaSjpXxuVs5ZIAe51U8elBS0dleREyF/GLhZhN7PVcWM4zE5yu4Ti2CAboGUlhCeMmTo7r8jf372VZfZBE0VkLK65Aqzwr84pchSKa9OTIdcGIELCEtOty60P7ueadpxBLujiuH1uKp0Q7LvSMpjjxz3/KJWeu5BuXnz3u2BPHmgxp15fZYv22fa55x8lzNU8pWZbnQ0Z9qJ2s+hOV2WODcVzjZdIO2jJutJ5NNJ3gheNtf+Iw9zx3bNpnmOsaekYTjMTzW517RhJ899cHuPe5Y1nX8dNWNfOHb+vgjDVLZtTH+pAX25w7J1BKo9j/uVERWUamkryXNGSwYr1SFhw33/8yf/vA3qzwD8XT/O0DewFqTon+xn0vc+9zx3jp+PC49rbGEBedtoJLzlzN+R1LsSyL9/5tPzBZgRYpLb1/rssZYlVyRFNZXoRUI34RylOfudKW84yS7rhebU/HNd5EvcA0rzeayv9FXiqerlTlWZlX5C6K5Rra0q6LbdlYAqNJhx17uoilPP0xnyg6ruE/nzoKPME3Lj+74FjT3hTmqK8olZKiUwQs4J7njs3VHGUmsqwZ9Utg4oJsOGBh0o439lte+cKMEm1bM/NYAAhY3o8YtIXOnlFObm8c933uMyyaTNMznBxb4Mkhmkzzg0cP8m+PHSLuL9quba3jk2/dyFtPWl5yNuyAZdEYCdAcCRBY5CWoykGxE/U/w8uqeaKI/DfQhpdZU1GK4h9/2Tkp6YJrvPZaU6Bv8hV78LIZvuu0FXzAV5rtCYPO3q7hibtP2T4VGZcz2Xrg2ZJ3Lh6V5Rkw3zNYVyp+cTrKUZ+5Epbz3N+zezhBc8TGcQ2pihuMy47Ks1IzTDdO7tjTxROv9eMaQyjnWWrwFJdE2kEEQrbFF+9+vihd9z+fOsqxod0MRJN5x5qgZdFaH6RnJFlSBrCAX+u3s8iQrTJQsixrRv3JTHUP7u0aJppIk3K9+68hZHtJ5cRgi5chEaAxZJFyTPZ+sf060MXeP2kX6kNWNpFXLOVMeoataamjezjBcHzygmzacfnJs8e4fdcB+v0F25a6IB+74ATef+aqkpXfupBNUyRIg5/XQykPRSnQxpgnRORtwKl4i3gvGWNKWYZXqkAtTfqjqfyeSIXaq0lrfZB3nraCS85azVtOXD5lFsKMlSp3TDKmsPWq2qgsl858zmBd7TGgXPWZS7WcT3XdE3/P44MxukcqVUi+srMVlWelVphunMx8L3guq1Fn8rPfNYCBhvoAKccZZxGciidf6yfpuCxvCHFsMJ5NOLa8MUQyDX992Vn85V3PcbC/+OioVHbF33DFtt0V99Ypsywvyoz6+e7Bz25/mrbGMN0jCXpHk1hAMGCRdg0DsTSNYZtE2uC4hoBtsaohSFNdiM6eUSwx/vbeAmuySIu0ARpC3vNq47J6oil33DMskXb53bPXTlKejTE8tK+Xf/pVJ4f8ezUSsLjs3LVc/qZ1Jblb25bQGA7QXBckqNbmijDlrzGhuHsup4iIFnivYebzpL9SdA3HufupI/z4maNTbvfYF95VdDKFgIhntTKT22sJleWZM18zWNfCGFDW+sxFWs6nu+6Jv6dlWV4QZiWo0DCg8qzUGtONk5mM2o7rFlxgtgSaIwEGfatbwBJSRaxGGzzlu2skSThgYVtC2jUcHohzcnsjWza1Y/5zhu64QnYMscKNzdPvURrlkmXNqD/5Hkw7hoFoyk8W5ofmAE5OEshk1EWAcNBiRVOYgG0xmnRoigRoCNkcGYzjuoZS82v1RVMYvMWbTN8O9o2yckkdl529lnM2tI7b/rnDg9yys5Pnj3h56iyBi09fycffsoHljeGizxsJ2jRFAjSGA2ptrjDTLWd8YIrviirwrlSH+TrpLzc9Iwl+/MwRfvz0UR5/tb8oF5xSMhGe1N7InmPD444rfnuNobI8Q+ZrButaGANmE3s90Yr85UvPyFqyrti2u6BVPd8kqms4ztbvPc7Z61t5+fgQjeEAnd0jJB23qAl6DaLyrMw5U3l2HOyPYgtZucpYgDPj5MvHhxiKp8mXf8/CczNd3himZySRtf6GbIuQ7SUWK1Th0RIvYVOGZNrNZriyZCwR/qHByblKisFlbOy0GlpWzuggU6OyXCYyz+qhWIqekQSjyeI8HL0M74Yjg3FWL6kjaAvJtMuSuiCrl9TRM5Ioqn545i4UgYAtLGsIZeXj/BOX0T2cmBRXfbAvyq0P7edXe3uybed3LOV/vLWDjcuLS0ZrifixzUFCAbU2zxVTKtBlKvCuVIFyTvqr7QZaKv2jSX767FHufvoIjx3ox8nxAWsMB7jode3c9dSRKY5QPO89YyUvHR+elL3xvWdU4jk7cxa7LM/mHq5mBuvZUAuK/0xjrwu54tUFPYtA0BZWNIXzWtVzr3soluLIYMxzGzWeIj0UT9M/miJoW9gipEqKjPQm+5Vy+C6WxS7PytwznWdHY8hmX/cotgi2CGnHswCf1OYpAZmFqnzS5gLRpMORwfEu1knHJWgJQcvCxSD4mfF9bdoSCAfGl4s0Oa+OgZe7Rrhi225mSkZxrwvaiB0o3hRYJCrL5WNdaz37e0boHU2WXP8g7XolC3tGEmxc3kDI9rwfgrawcXkDsZTD/u5RXArHQot4fWiuC2KMYTCWwhhDfzTFQDQ5btv+aJLbf/0qP3rmSPYeO3VFE1vf1sEb1rUU1eewb21uUmtzVSjaoV5E3gecjpfpDwBjzPWV6JQye8o16d+xp4tP/+BJhmJpDHC4P8YLRwe56cNvrDkl+gePvsbdTx1hd2ffOKW5IWTz9k3tXPqG1Ww+pY1wwC6bAr2rs4/2pjDD8XR21b0pEmBXZx/XlOUM5WexyfJsXZmrlcF6ttSa4l/KfKaQK16vm8QSSKQMr/bFCAe8BEG5VvXc6+4ZSWAhIBC2LepDgTHrQaY2zhRkrViA+Bm6q608T2SxybNSnUXt6TxashP4XLkyZNtDAYvYFBZBg6dkC17cZzLt4uLFIltiWFIXYNPKJdxx9flc/I1fZpV1Y8yUypJrPBfs2dDZPUJzXQDjpGdmxi4SleXZsXVzB1u/9zjgLZiWSto1pJMOLx8fxnENfdFUQc+HXLya0V4JxGZ/8TaWcljdUsfhgRjJHLeLWMph++OHuPORg9ks86uWRPjEWzby9k1t47wp8mGJ0BD2SlBNXDxS5paiFGgR+UegHng7cCteJr5HKtgvZZaUa9L/l3c9x2BsrDadAQZjaf7yruf41aZ3lLnXs+Pz/z6WvLo+ZPP2U9u45A1reNspbUSClRloDvZHWd4Ypq0p+7zDGFOz7r2LUZZn68pcrQzWs6UWFP+ZLl5MtJ73jCSw/CypuR7XibRL72iStDOUbcu97qTj+qVrhLYmz3jkGoNleTVnk46LJRScJGViKzP71RqLUZ4XKxml+eXjQ4wkHJY2BFnWkN8LoxJM59EynEizpiVCz0gyu5i8sjnMSMKbP5zc3sSB3hGOTuNK7blfj1+osi1hKO5wQcdSAK597+v47PanGUmk/RJE4gW3FqBneHZ6b9Jx6RpOYpKxoem3nhkqyzMnd0HJNQYxpijFtxDJEsN6jL9PyPYWdKLJNIm04bffuCarPDuu4d7njvHdXx+gd9SzRjdHAvze+Sdw6Vmrp3W9DgUsmiJBmsKBKRPbKnNHsRboNxtjzhSRZ4wx/1tE/h8al1HTlGvSf6hA1spC7dUkErR4+6ntXHLWat6+qb1iSnMutWblK4JFJ8vlcGXOlBibT9SC4n/DPS/SNRzH8cuGLG8ME7Rl3OJFPmvaRLlKOi5ugRmR6xqSjhl3nKZwIBv7mHIMlgXdwwmiiTSuGVOGVy+pA+DVvsL3Qu2pzeNYdPJcq1TSKpy7EBVPubjG0DuSIhzwytMUsyBYSv+KkUnwnnUNIZsrtu2meziBCKxoimStcNFkmnZ/cTmzsDXVglXGOySWNgR8ndj4LtvGwK0P7efMtS1s2dTOx84/gVsf2s+o41BnW8RThX1DBuPpgt8VQ8az7LVQXdmTiOWgsjwDJi7S9gwncjKozy1px3B0MMYJSxv40LnrOG/jUowxPLy/j207OznQ6z1ngrbwu2ev5SPnracxUlgNExEawjbNkeCczGeV0ihWgc5oS1ERWY2Xyn7jVDuIyDrgdmAlXojLNmPMTSKyFPgBsAE4AHzIGNPv73MdcBXeuHmNMeZnfvs5jKXX/ynwab8OXdg/xzlAL/BhY8wBf58rgS/43fmKMea2Iq91wVCOSX+hYWguh6fRRJoH93Txo6endrt+4i/fVVKa/3JQC1a+EilZluc783CRo2xUU/HfsaeLvd0j42IijwzGWL0kkl28KGShPmf9Ep54rZ+06xK2LT+GOf95HAOjSYfPbn+aJXVBWuqCxFIOQ7EUkYBFzHhW5njKYTTpYOFN1EeTDqN9UeZ5ypVFJ8+1SKmeFqUq27leNEnH9VyX8RaFmiLBaRcES+lfoW0vO3sN2584PO5ZNxhLIXhu1iubwxweiHN4IEY0mWI44T0LQ7bFjj1d2QW9T97+6JQeHxmcnOIWxkDAgpF4mq3fe5xwwPLcX43BEim6vNBMsATamsJ0DcWxguFKZgdVWZ4BEz3MltQFOT5Lj4OZYoAlkSBf/5CXefulY8PcsvMVnjo4CHjPnXeetoJPvGUDK5ojBY8TtC2aI0EaI4GSktoqc0ux2saPRaQF+L/A437brdPskwb+p1/brgl4XETuAz4OPGCMuUFErgWuBT4vIqfh1Zc7Ha/A+/0icopfo+5bwNXAbjwF+mK8GnVXAf3GmJNE5HLgRuDDvpL+JeBcvHv6cRG5O6OoK7VPLOnwi5c8pfkXe7qI50vdOYG5Vp6hNqx8JTITWZ7XbN3cwWe3P83hgVjW3a8xHOAv33datbtWU5TbgnbLzk6ClpWNHxYBXDg+nOCN61rHtsmZ/Diu4dhgjP98KkrIFgIivjudAQGZXDEO8MImBqIpGkIBJOQd73B/DATWtHhZVFN+3VnbFlzXZF3Bay2muUQWnTzXIqWEicwkrCHXiyZkW6Qdg1hkFcfpFgRL6V+hbXd19nH9JaePe9aFbIuk42a3jadcjg8n6B7xFOu2xhBJxx13fSe1NfLy8RF8qS7IxO8yBmbXGIZyLMoWhnQFM+kbA6/2Rv2K7hWN41BZngETPcxGEmls38thru3QBs+b6chAjG8/tJ9fvNSd/e6cE1rZurljygot9SEvtrkac1mldKarA/0m4KAx5sv+50bgWWAP8I2p9jXGHAWO+u+HReRFYA1wKbDF3+w2vLp1n/fb7zTGJID9ftH280TkANBsjNnl9+F24LfwFOhLgb/yj7Ud+HvxMla8B7gvU9TdV9wvBu6Y5v9DmcDyhiA9o6m87eUmnnLY8VI3P3nmCPfv6RqXcCRoC289uY0H93SV/byzpVxWvowCE2zb8PoydGscs5HlhYA39/FLmhipVHneilHppEEFrU6HBtjV2Tcjt8/njwxijCHhGEQg6K+kpx2yHhq5k5/heIojA/Fs/JkguBjWtNQRsIWjA3FSjkM+T82MW/arfVEiAYuVSyKkXRcRobkuSHNdkD3HhrAEkmlT627Z07KY5HnPsWGu2La7phcmSwkTmUlOhlwvmuWNYS9btevJVDSZnuT1lCuLjSGbV7pHMRjCAZu2pvCUVuuprmXis+7CGx8cJ7/90bG5QihgMeDnTxlKeJbjjuUNdPaMlrxoNbFMZObV4C2AVXI8z7WC+wadsrKYZLkSTPQwi6fdqijPGRwDH//nR0n7bhYdbQ1s3dzBmzYszbu9bYkX2xwJELRL84eabxVyFhrTLXPcArwTQEQ2AzcAfwK8AdiGl+RgWkRkA/BG4GFgha9cY4w5KiKZX3sNnoU5wyG/LeW/n9ie2eegf6y0iAwCy3Lb8+yT26+r8SzbrF+/vphLWXQMRCcrz1O1z4T7XjjOT545ws9fOE40R2kOWMJbTlrOB85azbtOW8GSuiAbrv1J2c5bS+QqMBh3dgFb+SmLLM9HbtnZSXNdkJV+vCswr2qizzaLeL7jTXzo5pvU94zE+eaOV1jbWley2+f+nhGG4mlsi2w5kEySlVPaG/NmzO4eTuCasal1ynWxIFtWpD5kUR8Ok0w7HB9KFJwgxdMuh/pjWCLjkq1krGXzXXn2WTTyHLBkzhJlzZRSwkRmkpMhN1SoKRJgWTpEfzRFfThAe1MkqzxfsW03e7uGGY6naa0PEg5Y7Ose9T1vvCzDRwbirG7xJu65/cuMC93DCXpGEuNimTPXMnHsaAx5rtwZ+c0kEM7UZk65Dt0jSYK2l8F+b9dIVrGYjkK1dpN5ymHNhUwLICKVCERdNLJcDibegxd0LM2GFqQdN1virJqkXUN7U5g/eMsG3vm6FZPcsB/p7OOHjx/k2FCc9a31/OHbTix5XCv3vEApnekUaDtjxQU+jBfH/O/Av4vIU8WcwF9N+3fgM8aYoSlqleX7wkzRPtN9xhqM2YY3QHHuuedWX+rKTDlWp9IF/lcKtc+E/3H7Y9n3tiVc0LGMD5y1ineftpLWhlD5TlTDTFRgKsCsZXm+Ugv1kGfDbLOI51LooTsQTZJ2XFJ+sq+2pjCD0RSOa/KeN9OvzNgyEE2STDv0jniZrzOTGNeFgC0ELEPaHZv8ZmIicxWD0QklblzjWZfclEPPSMLbN5kmmXYJWJ5LeKFsqWnXq9/ZGA5kYzabIgG6qhQbVwEWjTzHUw7HBuM0RQI1u+hVSi6MYpTtfM/uXPfpjcsbuSHneZ4r116iPEPvaBLLzz+AZXBcsH1XnGODcdqbxxTv3P1zY5nBELAtUo7hgo6l2W1sgSdf689msW9rCpNIO1jiefdk7GgZS6CIYPDq7GYUaJGpHaJrbUI21uuys2hkebbk3qeZe/CRA720RALE0oZo0im48FJupjpPXdBiJJ7ill++ws+eO87lb1rHeR1LsUR4+uAA39yxj1DAYml9iO6RxIwU33LOC5SZMa0CLSIBY0wauAjfWlvkvohIEE95/r4xJpNN8LiIrPKtz6uAjE/uIWBdzu5rgSN++9o87bn7HBKRALAEL/HCIcbcxDP77JiuvwuJHXu6xpV56BlJ8NntT/P1y86qOeGyBC7oWMb7zlzNxWesZOkiUZpzyafklZlZyfJ8ppaSiJW6qHXz/S+ze38vxnhysqwhxMoldUUvAEw836H+KN3DCRwzpign0w7DiTQBS7D9Ce6RgThp16VuQubPuqDN3q7hSUp4Z/colgUBsbBFSJlcK5EZ53a9v2eUz21/mr/2x6Lr8bJ1F8Kr45qgpS5INJEm4ZemmipvkABLIgG+ftlZWaUjs/9wwqm5yfkMWDTybPASvsVSDukKJouaDaXkwpguJ8NUSbwg/6Q9dzKd8o9pXEimXcIBi4Bl4RqXgO3lFDDA9Zecnu3fxMm4iHBsMM6xoQQdyxsIWoZv7njFk6u6IP3RFCKedwBA32gKwSvhE/A9TtKpsQUxx/WSfeWqnzONJraoYt6CKSxAs2DRyPJsydynjms4Ouh5PLgu9EbHl1qdCz7xlg1899cHmLiG2xi2iCddEC9HwaH+UW5+cC9/EXkd7339Kq77j2cJBaxZK77z3TCwEJhOOO8AfikiPXgZAn8FICInAYNT7ejHIn8beNEY8zc5X90NXInnpnIlcFdO+7+KyN/gJRE7GXjEGOOIyLCInI/nAv4x4O8mHGsXnpvLg3527p8BXxORVn+7dwPXTXOtC4ob7nmR/tFkdgU47RhS6SQ33PPinCnQacdld2cfP3l26uzZj/zFO1neGJ6TPtUq61rr2d8zwnA8jdjBuun3KJkZy/J8p1YypZfqcnXz/S9z04P7shNN10D3iF8/si6YXQDI59K2q7NvUr3YTA1WWyAYsLKKsuQspRvXs7G4eGVjmiaU2IilHJJplyV141e+RTyFNhSUSS50mcmu5wLpnao/muLGe/cA3qRof+/YQz/fyr4x+C7hQtC2SDnutHU+25oi42I2r9i2m4FYiljaJVXBpENzxKKTZ9fA8CzLEZWbmXp5TZWTYSbhFJOSjLkmq6xmxo+QH1/pGjNpYWziZLwpEqQxHODYUJzRpEPQFq++Lt5ilmV5Y0VGBoO+hdsFLMkvWwFr8thQKn4ewoXGopPlmZK5T/f3jPrKc/XyWXz7vw9k32e8KQICiZSLWIIlgnE9q/iS+hDfe/g13nfW6rIpvrVkGFisTKlAG2O+KiIPAKuAnxuTXTO08GI0puItwO8Dz+a4ofw5nuL8QxG5CngN+KB/rudF5IfAC3gZvD+Vk7DhjxgrY3WP/weegv4vfsKxPrws3hhj+kTky8Cj/nbX57jILAr2dY+OWxkzeMkNXukereh5HdfwyP4+fvzMEe557hh9fsH4qVjsyjPABR1LeeRAH/6CftmfCbOU5XlNrWRKL9Xl6taH9mMJ2L7CCN6N0TuaxOBNiM/9yn3ZeMfljWH294zwyIE+2ptCk+rFDsXS2XJQgmQV5UTapT5o0dYU8V2lXUK2RSQAoYA9qWxNNOnwWl80W9e5OWcyEEtNzrGTq6wGLMubWIjJWrJTjkMiJ8t+3izbeGNLJsmKO80s2hLoHklkXcUBXj4+RH80Na3iPR9YrPKcmLDwUc0kOhMXxA70jrD1e4/TGLY5ZUXzpL5k+vrEa/1eveTm8fWSM+NAvgn2VOEUWza1j5tMtzWFOTIQx8XLOeAYg/Fvesd4E/v6kD1OAS80Gc9dLMtk/zZ4ynKu0p/xMLGFSRY58BYK0q4XxjEbFoDoTmKxyvJMyNynScfNektVk4Al1AUtWupDHBmIIeLJQkAMYgtiCSnXjFOQy6X41ophYDEzrXuIMWZ3nraXi9jvIQonR7yowD5fBb6ap/0x4Iw87XF8BTzPd98BvjNdPxcqhQaWShSYd13DY6/285NnjvDT547RPSHO8Oz1LTzx2kDZz7uQ2NXpKT1DXtbSiiQVnaksLwSqWQ85Q6krz6NJh4DlJeMBi7TrYkxGAfbcw3LjHcMBm+F4GktgKJaeVC/Wm3RA2vVk1ls198aDSNAepzw31wXYsKwxm2DsUH+UhpCN4E0aXGOydZ2jyXRBpTQ3zjFoW+OSqTgGUo5D70hq2nhIKD5pUNAWVi/xMnfnLk7EktNbrecTi1mewVNIP7f9aYbjadKuS89wYlxoQKXJXRAbjqfoHUlhMMRT7iQLca6y7bguloiXSRvPm2S6CXbCcYkE8oRTHB+alDhseWOYZY1B+kZTNIVtljeGea0vlpXtzKJXrgJeyK08aEvWWp3N/u2TT5SCtoXja8m5niQ5legWpBI8Wxa7LE9HZvEpc587jvEXc6pHwAKMtwBdF7QJBSwc1yB4JRJd30vKkkwiTK98VbkU31oxDCxmNL6iBpkvqekff7WfHz9zhJ8+e5TjQ+OV5rPWLuF9Z67ifWeuZk1L3YLNnl0uDvZHWdYQZnljhL1OKjb9Hsp8o9iV54z8u8aQSEPI9ia0tmWTdr2HcsD2YhSjKTeb8TajAFt+7NXEerGZLNRhGz8W0lvFXxa2GfAV78y+XcNJrnjT0kku0CnX0BAOcGQgnq3L3DNS2Msk5CvMCceQclySjjeJtgQCIgz6sZRBy7OyT5wQZWIsMwuCxpgpFW0L2LSyObvt3q5hLv7GL9nfGx1n5VbmPzfeu4f+aArbEgK2hTFjoQEzSa5X6jM3d0Esk4HaQrJ1kXMV1FxlOxywPRdr402sm+uC48aBfBPsgGVNCqfoGUkwnHDoGo6zsjlC0E7QN5oi7bicvKKZ//PbY9eQKTeVG8I7cfEu163cdWEwlsIYw2jCYeWSMWv5q32FXU2n8yTJLOApSrGMT3AXwXVj9NXATZTpguUYQgGLFc0RPyTKeKGTvgAIXujVR87zyliVU/GtBcPAYqa0omNKxcmsqj/5Wj/HBmM8+Vo/n9v+NDtqsP7x737r1/zzfx/IKs9nrG7m8xdvYufn3s5df3whV28+kTUtlQjnnT3hQP5bv1B7pVnXWp/X/bUWEJF1IvILEXlRRJ4XkU/77UtF5D4R2eu/tubsc52I7BORl0TkPTnt54jIs/53N/u5EhCRsIj8wG9/2C99l9nnSv8ce0Xkyjm89LKydXMHKccQTaYxxhSs3/rFu5+nazierbWedFzSjpNVnkO20DOc9CbheBbptGsYTTrYIv42nqXJxXiuz5bQXBfANdDaEGLj8gbWL62nvSlCe3MdbY0hQraV3betMcSuzvFRLwf7o3426yCrWyJZS/RUVgAXqA9PrvziGli5JEIi7ZJy3KyL+uTtDMaPvQzaGZe9wmd0gZePDTEUS3F4IErvSJI9x0dI1sCEq1aYz/KckQmAzp7R7OKR4LkmW+K1l0KuzOXGF0/3zM0ds5OOm/WiyMQa5yqoB/ujpB2Xzu4R4mmXZNol7bqeF8mEcWDLpnauv+R02psiDMZStDdF+NSWE7PhFMYYuofjHB9OkHZcjg3GGUmkWd4YYW1rHSevaOaOq88fl6F7KJZiz7FhOrtHGIp5JShzlfZbdnYSsMX3EPGSgLmuwba8eOpD/TGGYkk/o763AFZUqZMJqBgqpZK7+CQiJNIudoH7rxpkssxnnosZxdnyk+xFgjbtTeOfp1s2tXPH1efzq8+/Y5ysKvMLtUDXGDfeu4e+nORfjuuSGk3OaFV9Lti0son3+5bmjcsbqt2domkM25MSEVkCTXkm+3NBrtWhBkkD/9MY84SINAGPi8h9wMeBB4wxN4jItcC1wOdF5DS8fASn4yUEvF9ETvFzGnwLL8vobuCnwMV4OQ2uAvqNMSeJyOXAjcCHRWQp8CXgXDyReFxE7jbG9M/Z1ZeJ6Vaed+zp4po7nySadAgHPAW4rVHoHU2Scj3rTX3QIppyPaXSyKQJazLtBSc2NwYm1YvdsKyRK97kJRjLPf8X7nrOO1dTJHscY8wk1/JcC3pTJEhTxHMD7ewZ9SxXTHbRdFxDfzSNhZe4zPWzfzdFAhjXzRsvmSGzOACZ8jve8aaTkKTj9X1iDggly7yV50rky5hpOZjcMTvoxzp6ffTkKFdBbQzZ7OsexRYhaAlp8K3QJlvHOd+5MvftmWtbAC8vQiaRmgEcIJp0ONQfY20rNIYDHOqPZi3qmUSCmfCLpONyZDBGIu0QCthZpX1v1zCD0RSWvygGvtu1a1jbUsfxYS8j99nrW0mmXY4MxFSmlDlhYuhTPD31c2OuESHrLWJbgmXB2pY6muvGqsnke54q8x9VoGuMfV0jOGYsYy3Ge5Dt6xqZsz4YY3jh6BA/eebolNvd/2dv46T2xjnqVXk5ZUVzNut1xr21KRLIxqnMNbnKFWLVlFwaY44CR/33wyLyIrAGuJSxcnG34ZWK+7zffqcxJgHs95P8nSciB4BmY8wuABG5HfgtvAn3pcBf+cfaDvy9b816D3BfJgmgP9G/GC9z6byjkMtVxgo2mvTKSWXii1vrggQEkgaClhePOJwYs3pNJBS0WF4fZN2yxrz1YgGumbDPup3FuZYXit1a0xzmyGCCvLZh47k5BfwsvquX1NFcF8QYw55jQ0XHRDoGZBprd84pF1Ssc7mZj/IsgGV5bssZNi6rZ1/3KJKN5/d+95OWl5aMZ6ZZcXPH7MFYKhuD3BQJZK3KF3Qs5Yptu9nXPeopzDbYItlcAKuWeMr2F+56jnU767MK7cRs/Z/b/jSGTL1ld5KrdNo1HOiNYgtYlrD1e4/TWh/MJhL0svGHGEmkiacdokmHG37nzOy4kFl4s0Q8C5ovmJkcCbYIcX+8GfQt2PmEd8HHOC/oi6tNJoY+memSZcwxq5vDtDdFsovSuYtpGTQ79sKkpibqCqRz66eaye2VwhjDS8eH+ckzR/nxM0fZX4Qb3HxVnmFMGVi5JFAzGQwzypVsPfBs1ToxDb4r5hvxSsqt8Cfj+HXdM1raGjyLVIZDflvKfz+xPbPPQf9YaREZBJbltufZZ8GQsYJF/PhIyxIcx9CVE18cT7vEp4g3tgRWNIVxDdxx9fmTvi8U51lsUpNCFnSAz25/mr6R5LgSM5bgrcgDiEyK+Uy7U7vhTRzxSnH/rK0pVu0yX+TZ4GVeT+aYnq597+v47PanGUmks4mvWsJBrn3v64q69gyzyYqbuyCWTXR0fMirtWwMf/eLfQhjMfxpx4vh92L7DQf7Y3SPJFjRFM66jjeE7EkW8cP9MRBYtaRuynAEL3mRIWB72fpdAxaGlDEcH07gn3ZSPoCgLcRSXnJBGIvfNMZbYMh8fvJgP4mUi2VBxLZJpJ1xi1XFJAOc19SK37CPiKwDbgdW4kWwbDPG3OR7evwA2AAcAD6U8fIQkevwPEQc4BpjzM/89nMYq3bzU+DTflnYsH+Oc4Be4MPGmAP+PlcCX/C78xVjzG3lvsaJz6ca+wloqguNe95mFsM1O/bCRxXoGqPQw6dSD6V9XcP8+Jmj/OjpI5NKXJ2wrJ5Xexem24lmMCwdEWkE/h34jDFmKDchzcRN87SZKdpnus/E/l2N507K+vXrC/WtJslYwXJL0JRaosM1cLA/RjhgceGND45TkqeqQQ3QELKzsaNtjSEaw4FxVrGMXBSyoH/9srO45s4nGU2miQRsEmmXgO1Z0hM5ccsJB549PJhNvrGQ59q1Ti3Lc64s281t2Y1yY+W3bGrn65edNesxvNSsuIUWojLn/eLdz7PEFg71x7Il3DKW2Yy12PHr1wpePeUjg3FWL6kjaAudPaOcPGFxOu262QRg08mMwVu4Mi6kXJfczBqZIcV13XFZwnM9stJmrF6zISeLviWk0q4fWgYxd3LOjgXv+VFr5s95GI6x59gwV2zbXZKs1gct9nWPZLO51wq2Xy7xim27x40H119yus4tFwGqQNcYluR/CFllXHbr7B7hJ88c5UfPHOHl4+Ndw9e21vGBs1bzvtev4vTVzWy87qflO3EZKOQiNpP/Hs1gWDwiEsSbbH/fGPMffvNxEVnlW6tWAZmsO4eAdTm7rwWO+O1r87Tn7nNIRALAErza7ocYcyvN7LMjXx+NMduAbQDnnntuDT1mpydjBfMSkXhZfRPT7jVGRi5c49Vdnqgk58Z5DsVSHBuKk0i7fPy7jxK0heWNIU5ub6R3NMHRoQRtjYbljeFJ5XgKsWVTO811QdYvrUdE6OweIZF2Cy4CaC6h6lLr8pwry+FVJ2dvonhq/J0zkzE8VwFuCgeyCf2SaZeQLZycU8N5orJ8QcdStj9xuOBC1MRFpOz1TLy+nNeEvyjgncNLutk7mmAoliaR9lywvdJ1hpePDRV1jYm0S2CKh2LKhb6R+LgyVn9513MsawwxGEsyGMtTz33Ba8dFUVP/CfMxHCNgSdHPlczCb9L3dKil5Qvx/xmOpyclILz+ktPzeoEpCwtVoGuMubBAv+P//XLc59UtEd73+lW8/8zVnLl2CVNYIqrOqSsa2XN8cjz4qSvmrzt5reM/LL8NvGiM+Zucr+4GrgRu8F/vymn/VxH5G7xV7pOBR4wxjogMi8j5eC6jHwP+bsKxdgGXAQ/67mM/A76WkxH43cB1M72WWikRV2hiHk2maQwHsC2Z5BEyFRMTd4l41t+u4Thbv/c4ACubwwzFUhzya71mSDmG7uEkruutprsGuoYThAP2pHqxuf1uDNmICN0jCUYTaWIpl0P9WoGt1pnP8mwg7z3YNRwn5ZeTObm9qaBc53pi2AIvHx8el3PEGGiLJrPb/skdTzCa9CbvRwZiPLy/l/qQTdRvswRa6oLceO8eRpNebHHAkpK9R8Bb/Hqtz0vOdXQwMWkx3VO2izuuMZDyN7WFvEmXRpIuD+/v5Tdv+hXHhuL0jRYOD1E8TO1ZoLPMl3AMmDpR3449Xdxwz4vs742STLt+7XRTc94NGU8M1/Uy4bc1hbOJNadLQDhbamUes9hRBbrGKDRGlHvsaG8K8/4zV/GBs1bzhnUtNa0055Iv7q0xHCg57k0pibcAvw88KyJP+W1/jjfR/qGIXAW8BnwQwBjzvIj8EHgBz8XsU76LGMAfMRZndY//B96E/l/8FfE+PDczjDF9IvJl4FF/u+szK96lMpUb82wfPvkeaEB2IgDQsbyBz1+8CZicJGj7E4c5Z/0SHtjTzXA8jWVJQW+U6TDAC0eHsvGMmbbX+mJeMi+//FWmHTy30uPDYzZv18CRQU8ZboqMZfbNyF4y7dbchEYpmnktz+MV4JFx3gy2wIHekYJyfcvOTkbiKQZiqUnKaUY1evHYMFfd/igTc/Rlth9JOOPa+qIp+qIpQn6ZNc/wPDPhyN2rXPI1lc7tGm+sUKamUNmuWqGWwzH8/mVDMupaVwD5E/VlnjED0RSWeAdL1lLK7QKkXcORgTirW8Yy4VeKSs5jlNJQBXqBcWQgxo+fOTLlNv/2hxdwzvpWrHL6hc8R5Yp7U4rHGPMQhecPFxXY56vAV/O0Pwackac9jj9hz/Pdd4DvFNvfQsy0XM105HugfW7708RTDrGUmw2/2Ns1wue2P82yhtCkfnQPx/npc8cJWJmV7dlNGlx3fMbqTGbQVAmTEccx9IwkCNjC2tZ6brjnRfpHkzVVQkQpnfkuzxnZefnY0KRQAMdA/2iKNa2BcXKdWeDa3dlbXNb3GcQYzIeJfj4+f/Em+kcT/NdTR4gELV7rUy+SiQRty1+QNDUXfVLr4RgwPiQjsupk09k9QnOdV1oxl1t2djIUS+G4hslBBLVFbl4D10/82T2cwLakohm3KzWPUUpHFWifmSQ2yOXm+1/m1of2M5r0ai5+8sKNXPPOUyrQ08kcH4rz46eP8KNnjvLUwYFpt3/ThqWV71QF0dhlZSbMtFzNdNyys5OU49A7MlYSLeV48b9By8ouVIkxDMfTDMXTk5IEDcc9q24pcc9TMXEq7xgzyZVzupIzLjCadOgeihOyrbyhE4oy19QFbaCwO3M87XJ0IMaB3ihXbNvNBR1L+adfdTKadGorgLVGuOvJQ7zWFyPpuIQD1vQ7LEICltDcEORAOhWvdl9yma/hGEnHpWs4yRVvGj8XfdnPYF/LWHjPxtxeplxDAM/7pNIZtys1j1ksZBZTg20bXj/bY6kC7VNKYoOJ3Hz/y9z04D4sgYDllcC46cF9ABVToruG414isKeP8ORrA+OEuaUuyECmVqOiKMDsytVMxd6uYfpH/RJOBtKuk3UHzfWkE4G042JbFj0jiXE1yGOpyk7u8xm0iz3fcMKhZ7Rcqr2izI7njgyxJGxPuU005SLA46/2sauzd246Nk/J1KgOWl6ZLWUyjvG8d9zRgWPV7ssE5mU4Rsi2aIoE2NXZxzU57dFkrdudxxJgZh7ttuXFaDuuF+50/SWnV9TAU6l5zGIg11sQ46ZnezxVoHOYqSvErQ/t95Vnb/XWEq/sxK0P7S+rAt0zkuDHzxzhx08f5fFX+8dNgJsjAd75uhVc+obVvOWk5Zz0F/cUPE41KJRYJTAP3ciV+Ump5WqKJZpwsomIgHGaqTHguC6On0nXEmgJ2xwbGlNIU07tThoyVuruYU0wpNQOg4npZWa+xE9Wm8xz2UtwPuahPDFPwqLG1GYM9HwOxwgHrElW05kk35srJsqDwQsnsf18JY6Bmy9/Y8W9Iys1j1kMTHR/ny2qQPvEUw6d3SMsbwyV7AoxmnSY6PlkiddeKlO5VZ731fvHWZIawwHesamdS85azdtObSNo16771TXvOIm/uX9v3nZFmQtKqf1dSpbLpK8A55PblOOOj9M00DM6f7xDanc6MzPWtdaxtrWevceHGE44pB0vGdpCu05FmS0GCNmCazzFJqMopB2/hrWMrw5iCVgyswzktc7KJRGODcYJtKw4sdp9me8YvLnxaF+MTROrp9TwrTOxa5aALZ712RbhxLYGgEk1ocutUJcyj1HGk8/9fTaoAp1BvIfE4YH4pPjE6WgI2Ywm0hg8103xMzY2hMv73+sa71xvO7WNS85azds3tRMO5HdlK2e95HKQscRXK05cWdxMVIi/fOkZBR84pWa5tC0LY9xsJt+M/FsiBG2LaMpBgIAtGMO47NjK3PLBc9ZyzTtPYceeLm68dw97jg0XNWebLl68IKb2kg4pSrE4riFoW7TWB1nWECLlGl7ri2KLICLE/LENvPlJ0PL8ghcaRwbi+CNALRqi5y3dfuWHzHg8n2qNe3WpDeuX1pNyDO89Y+WcZcfWPEAzI5/7+2xQBTpDJp0enlCUwkWb2vjPp46OHcqMtRfLYCzJT545OuUk7e+ueCPvel07kSJ+/Imrw7ntpbB2SZhDg5PjH9cuCZd2IDwlWhVmZa7JLb/kuF5m6c9uf5qvX3ZW3odQqVkuO5Y3sLdrhIAlWblzXMNJ7Y0MJ9J01AURETq7R/wyN/NnkrDQ2NXZx5k5CyTrl9ZxeCA+5W8StL1BM2RbLG8M8WoRWYptv7CwMzpwdNqNFaUGiQQtjIE3rm9l6+YOvnDXc7TUBQnZFmnHIEK21F7YtgBDeoEObSKAEfLPqpSZ0hdLZResu4ZqKj9bUSQcQ3tThK2bOzQ79jwg1/29HNSuz28VCNjCmpZIya7Xx4aStNYHsuVqLIHW+gDHhqaOGxyKpbjz0df42Lcf5tyv3M+f/+dzBbdtClt84KzVRSnPUHiZtNTl06/89pk0he1x19YUtvnKb59Z4pEUpTrccM+LDERTGNdzuTIuDERT3HDPi3m3P9gfzWb6zVAoy+WOPV0Y4ynFibRLPOWSclzqgxafv3gT61rriaW88STpuCUvYCnlQ4BD/dFxE53muhBrW+sI+UqyTNh+aX2QTSub2bSymY62RgK2ld12KhrCAT79jpNwRnprLemQohTFSW2NtDeFuePq89myqT07li1vDONixtWTd4zBZfbl92oVYwwuBuO68yf+Zh5gDFxz55Mk0w7OPFybCAesrHyUMm9QqsOWTe1cf8nptDdFQKxZG5DVAu0TCdp0tDUSTaa9/9wSONgfZU1LPWtbxyZWxpi8gjMUS3HPc0f56bPH+PUrPePqsoYCFvVBm0Q6TSzltVviJQh73aolJfUpYFvguOPK1tjit5fAlk3t/N0VZ2u8hTJv2d8b9eLzMuWkBIxr2N+b/8FWbJbLzMp5Mu1kLTHgu3H758pd8czUYlaqQ2t9kLWt9ZPioJoiQU5ZEeDYUJyT25uy49wFHUvZ/sThScla/vjt+fM5ZDhww/uy7z9d0StSlMqwJBKYNOZlxrKgLaxeEuH4cAKMsK4lQkPILrnM3YzDIqqAZQkrmiK8atzazfg4TxlNpomlHCzGPCfnw70heN5nGTQ79vwg4/4uWw88O9tjLWgFWkQuBm4CbOBWY8wNU20fTaZnlM1uOsEZjqW49/lj/PS5o/x6Xy+J9FhYXNAWfmPjMt57xkouPmMlzx4azD6kZpNhb+OyevZ1jxLOdSs1ho3LShdmjbdQ5hu5dd1LpdgslxlLZtdQalxyPwOMxNPceO8e7vnM5mzCj8FYiuF4mtqfGiw8wgGhMRLMutp1DcdxXEP3cIKk42KLsHF5A3dcff64/c5c25J38XDXKz3s2t8/6Ty//YZVc3VJyiJhrpWJJWGb5U3hSWPexORFb1zXOm4xfeN1PynKwTlgiZ9szK15h2jBK03UUh8iUITniVI6kYDte2cJYkxuNGVN0xS2+fzFm7KfNTv24mPBKtAiYgPfBN4FHAIeFZG7jTEv5NveccdiGUpVFvMJTiLlcMbqZj5526M8tK+HeGq80nzuCUt5zxkreO/pq2hvDiO+b2e5Muxd+97XjYv7tC2hJRzk2ve+rqTjKMp8JLeue3tTmKODccSY7GKSa+Dktoa8+xYrgxlLZjw9OU+UY2Bfl2eRefNJyzmvYymxpMO/P36Ir92zp+zXq+THtoT6oMUZa1rG/Yaf2/40/dEUlp/wLe0aukcS7NjTNe53LrR4eMfWN/Ondz7B3c8cy46vl5y5km9cfvZcXdqixfJluJqT7LlUaiP+nAIK5zbJUB+0aAjbdI9M7WksQF3QIuEYztuwNDvJz4x5heZCUy2m20JRMdCOa7BsIRywcVyXtGsQP5txIeqCtl8O0EukOhSfm1RllsCaljo+f/EmbtnZWRa3T2U8bU1hDvVFSWFYuSTMscEE1c68GLQlm22+EDdfcfakZ4Vmx15cLOTB4DxgnzGmE0BE7gQuxSsgP4lTVzZNsj4US0Zw/v4X++jsHsHgFYT/p4f2Z7exLeGcE1p512kruPiMlaxeUoddoAZyOSy+Wza18/XLzlJhVhYtmSQeQcvLIjscT5N2XAL+59zV44kUI4MZz5NCpFzD1376Ip3dIxzoifJq3+i4kA2lMgQt+JN3nFwwYeGWTe0sawgx7C8uesnBwgRsKSnhyzcuP5tvXD6W4f3RVweyXg86zlaOda319IwkGE06hGwpW63n3DCMSMAatzAmQNC2SDletv2mSGDOlLh4RnkG6oM20eRY2TwB6kM2zXUBWupCtNR7ZTjXLrHoi6WJJp1Jyr7th7PEUt61PH9kkGcODXDNO0+Z1X17UlsjLx8fyav8BKyx8lYGr7yfYOEaOKW9kXv/9G2c9Oc/LZjMzzUmu+09n9nMhmt/UrAfE3+72SAiGGPK6vapjCcStGltCDIYT3N0MFET1udlDSHCAWtcwsig7znhGMNJbQ15ZUW9NRcXC1mBXgMczPl8CPiNcp7AGMNgLMWOl7q557ljvHh0aFwCMku8DJYXbWrnva9fxZqWOkITC0ZXEBVmZbFTF7QZjKX46zItJqUcL0lYMu3y4XPXFUxElmHbzs6Zdl0pEgH+9J2FFeZ8jCQdTmprzHr+QOG8FVNRaskzZfY01wUJ2MKh/hgntzfy3JGhshw3o7tZ/vugLdkFr0xpOtsSTmpr4N4/fRsn//lP5yyngXdurx7xcCxF14iXoNS2vOSEXcNJrnjT+kkykJunoXfU2yftGBz/ugKWF25204P7AGZVJSPj9TYUS5F0TFZxD1heSb8VTSF6RhLZuutiMc4rbioHaYFxi57LG0P0jExO0moLnLyiiaFYikMDsbxW7ems+Bk863PpSWWV0hiMJRmMpcu2EDYTMvde0BbaG0OsW9bIof4or1vp5cRIuQbHNZPuWWVxs5AV6Hzj8TgJFZGrgasB1q9fX9RBXdcwGE+x8+VufvbcMX61r8ePa/SwBN6wroW3n9rOe85YwbrWBupC+Ws1K4pSWTK5CEpZTHJck1WUU473fjCa4pXuETq7R9jfO8r+7lH290bpG5060/7G5Q1sXN5AR1sDp6xo5HUrl3DJ3z9UtVV2W6DUeUotJ3QJ20JrQ4hdnX1cU8J+5Ur4oqVL5p5MrpKNy7ys0LmW41wsgYA1ZjWeTnGy/Bvdi8E0WIyXl4mT55PaG3n5+HBWIZwOEbAMlKKOCV5yUcc1rFoSob0pwqH+GCFbEMDFK6/WFAnklYFct9K0M0TSMQw7aa8uvSXZpKJp1+XWh/bPSoHO9Xrbe9w7VyzlYIuwckmEpkiQupDNscE4BibFUAcDFinfYk7ObyWMldLKbBsJ2iyJBBjMmXsJY4kim+uCrIWsp0IkaLGiKYKIV3t4KqU4s1CypqWOgC0lJ5VVSuNYjtU5ZFs0hm36onOT7NzCu2c2rWzKxixff8np48bujIeRenIqE1nICvQhYF3O57XAkdwNjDHbgG0A5557bsFnoOMaBmNJHtrby89eOMavXu4e574lwJlrl7Dl1DbeffpKTljWQEPIHmfdUBRlbpkqKaAxJqscpxyXpOOSdgyxZJoDvVEO9IzS2TOafc1M+kohEhB+/CcXEgpYBIvMfm/7yoAhowCUz0UVvGNXQyHOPadtCa4xNIZsRpPOjONZg7ZwysrmGVmOy5XwZWJGb9DSJZUmE58L8MW7n2dJXYD+6GR36uUNIerDAV71s+3XB20c15BMu5PcjC2BcMDGGEPScQnZnhvwKSuaMMYwmnQmTZ4/f/EmrrnjCUb8ezh7LABfji2B9qYwG5c3ZkPETvzznxZd7smz4Aorm8O4Bu64+nwuvPFBWvza8tntppCBiYuHJ/75T32r8NiYZAllsbROPFfGAm5bniu0bQntzZFJSgr4MdlpB9cdy8RsWdBaF5wUXreutZ6uQJz1y8byWOw9PjzObJLxVAjZFqNJh4CfmNW2hFe6RwteQzhosaLJC+nQJFCVJ/OsW94YoqUuNGdj54qmMJYFowmHwViqoHKsnpxKIRayAv0ocLKIbAQOA5cDHyl255TjMhxL8+tXevj5C8fZ+XI3A7Hxq2KvX9PM205p552ntbNxWSMNYbvkMlGKopSfTFLAT164kfNPXMZQPEUqPWZRTqQdjg/F2d8zyoGeaFZZfq0vWjAOD2BpQ4iNy+rZ2NbAxmUNnNjexO5Xerht16vjlEBL4P/bchIN4clDbFMkwEjCm/BPVB5zrVneBLx0dTfX9XQiM1Kcy6BxZ3YXoK0xxMbljWzd3MHntj/NcDydVWpKsZCH/LF2JpbjciV80dIlc08mk/rB/ihN4QD1wQhpJ0Y05XoJqsRTnlcsqQM8hQgDHW2NHB+MZd2fx5FTgq4uaLPSt/ZOlxclHLRJOoZ42s3qbmIJAREQrz58KGCPU8ICvjI5nQ6dOd7E8pqzvecaQnbWcp/B9ZNzlZtS5OyUFc3s7xnxxgN/EaMpEmDj8sZJ2+ZbAGuKBPz8M+MXxf7yfZ7bd24fMgp0ro0jswjyxnWtUyZSU8rLH7xlA7948TiHB2J0DU/t0VVOekYTBCyLT205cVaeF8riZcEq0MaYtIj8MfAzvDJW3zHGPD/VPom0w2giza5Xevn5C8f51d6eSS6ap61qYsup7bxjUzsblzfQGAkQDqiLtqLUEh1tDfyf33k9juvy3OFBDvSMeq7XPaNZpTmT2TYfDSGbDb779YZlngv2ye2NrGiOEApYhAM2oYCFbQkXn7GSpQ0hbn1oP6NJh4aQzScv3FjwofzJCzdy04P7vNrUvqUq5ZhxrqgB34zVGAkQzzfhn0BmMhywhNUtdRyYUOPaFs/CM5IsLbmO10fBYKZVbNsag1lLYGt9gJ6R1DjFOXO8/miKG3wlqLkuyEpf0RmKpTg+HMf1kxtNx/LG0IxLD0J5LAtaumTuyY05z/x//52fETc3Jt0Yz4W4MRxA8BSr0aSDbYHr5tSc9V/TricbTZFgUb9h7v3b2T3iLbwZAEPAFhJpQ0MoMMna2rG8gb1dI1hC3sW6zCKSwQtRmHiPz/aey4w/adfNjjmu8dorQbFylrmulUsC015XPsX8L993GuS0NYYDBC3DF+56jnUTFPcLb3iAQwPxSS79a1umXzRRysvrVjRx58Ovkprj1NuRgE1TJMD2Jw5z5toWXShRSkZMrRfimyNOPeMN5n1f/C6/fLmb3gkT1lNXNvH2U9vYcko7He0NNIWDGtesVAwRedwYc261+zGfWXHiaeaCP/sn9veMMhgrHE8VtIX1S+uzscqZvzUtdURCNmHb9hVmKxtfVw5uvv/lcQr3krpgNtZxYm3ivV3DTJVUVvAWDAZjKQTPdTE30VDIgmV+XdeJiXcsYFljMG/ZG1tglR+72NkziuO6WRfwgG2BMST9Uh+RgJVN3nN82JuYur410DFeFl1LhJAt1IcDPPaFdxV0RT02FEeAQT8Z0aR+WcKqphBiWTURkzZVjJzK8uwJrzrZrLryb7OfT2xrGGd9zVhnM4pPvt8DPMXqkQN9hG3PjbgpEmQ4nqJrKE487dIYDhCyhZNXNBd1T+Xev8PxFEcG4njR07B+aX3eeMpM/zKeFynHzXqd2BbY4oU3eHHAwpK6ICe3N03qz2zjMieOP1Mt+M0l5Yo3zV1IyVXGM7/Hjj1dWff7jKt9Y8ieVJpoIirPsydXnlsjNu3NEV7qKuxSX7bzBqys58fa1jqaIl7ozcTxQ1kclEOWF6wFulQO9I7yH08czn4+qb3RU5pPbaOjrZHGcICGUKCsk2hFUSrDQDTFUwcHsp8FWNNa51mTlzewYbn3unZpHXWhACHbyirK4YBV8fwFZ65t4fTVSzjYH2Vdaz17u4ZZ4k/GMw/2TJb/k9oa2XN8JO9xMt7V7U2RcRaYZNrldSvHx28ORJOMxNN+zJl3fa5rGE44hG0h4SurluDHLHrWuEwN1IP9URpDNkcGYiRdk7WS2eJlBwZPeW+KBLIxZRNdTYtxRc0oDJmJdCafxEgiXRMK80Q0Rm5uqQvakz7nxk0W+j22bGrnim27x91zTZGgF5c7gwl07v3bFAmyuoVsroSp3H+3bGrPWxUAig8pmO09d807T6kJhXki5ZKl6ZL7bdnUzs1XnK3JoapIQLxSgFu/9ziQ351+ttgWhG2bE5bVM5JI0zWcYM2ScPYZC5qzQpk5qkDncGJbA1t8S/OG5Q00RQI0hgMa16wo84yGkM0Hz1lLR5tnUT5hab2nKPsKcijzZ1deWZ5IvtJHw/E0QTvB8saxjK+ZuMaVzaGCCnSmrE7u5L/QJPDCGx9kRXOYo4MJXIznuooh7XglYlaGbHpGktn4w+WNIbpHEuP62jOSYCTpZOM4860nZvo9navpVN+rUqoUIpZyZhz/W06X+4nHmipB1kSmUvKV2VNMcj8dY6qDAOGAjFNigbHC5rnbylhZuVJ1aq8MWf04ecwsoOWiOSuUmaIKtM+JbQ185+NvojEc0LhmRZnnrG2t53+++9RxCnOxmbArTT7rSGt9kL7RFPWhyfF/19z5ZDZuc+IkoqW++JqUGYvZ6pbIODfxE9saaKkP0TUcp6NtLGFPNJkmmU6xpG6sr8PxNLYlBG2LjrZGhmIpDg/EODYYpzEcmKQET5VAqFyJvJTFRcoxM1aAy3nP6f1bu2hyv9olErQ5ZUVz1iOgY3kDLx8fxjEgOQ84AVrqAowkHNwZVKJY3RyetJilOSuUcqIKtE9dKMAJOSURFEWZv4QCVtatuNbIZx1Z3hgm7bh+ndfxk/FR3+Jr2V6MdNqPRQb4+mVnFT1hz0wegrYXW52ZPHz+Yi9Lbb6JRSaGMEPS8RIPJR0vKLu5LggYjg0l8pYCmc7Ko1YgpVSuv+T0WSmt5bzn9P6tTVRRqn0yHgFfvvQMPrf96XE5L4K2EAlYrGmpZzie5rW+4l2s60M2f7i5I2+Igi56KeVEFWgfjWxWFGUuKBj7u6I5bxxmbtkZ2xJsyybtutQF7ZIVh6kmD/m+u2Vn57i+hmwr6+KdIWBbnL2+VZOwKHOCKq3KdKiiVPtkPAIK5QTIPHua64LUh2yiSSevG3emXnhDKMDNl79xxuETilIqqkArilLziMjFwE14JeluNcbcUOUuzZhSrSPlLDsz1eSh0He5fW2KBOgeSdJcF8iWCVLLjlIqM5XnTSvUS0wpDlWU5oaZyPLE0mzTPXuWN4Y42BfLJq3MeHTbFrQ1hgkF7KJyDyhKOamNoEBFUZQCiIgNfBN4L3AacIWInFbdXs2cLZvauf6S02lvijAYS9HeNHXioWveeQqffsdJ1AVt0q7n+vbpd5w0J1l0J/Z14/JGPv2Ok9iwrLGovivKRGYqz5tWNHDvn26pbOcURSmamciy45qinhu5zx7XwCkrGlnbEiFgWwQtoT5k01oXZOPyRn0GKVVBLdCKotQ65wH7jDGdACJyJ3Ap8EJVezULSrWOVLPsTL6+XlOVnigLhJLk+fVrlvDYDe+bw+4pilIkJT+bT13ZVHS4j3oRKLWMWqAVRal11gAHcz4f8tsURZl/qDwrysKgKFkWkatF5DEReay7u3vOOqcolUQt0D6PP/54j4i8WoZDLQd6ynCcclJrfdL+TM2p1e5AjZEvx9+kfCIicjVwtf9xREReqmiv8lNr91Kl0eudmhMq1ZF5zLTyXEVZXsj380K9trm8LpXn8RT1bDbGbAO2AYjIcJWezZVkIcrWQr+mWcuyKtA+xpi2chxHRB4zxpxbjmOVi1rrk/ZnakTksWr3ocY4BKzL+bwWODJxo9yHdLWotXup0uj1KjNgWnmuliwv5N93oV7bQr2ueUJRz+YJvLTQfq+FeA/qNU2PunArilLrPAqcLCIbRSQEXA7cXeU+KYoyM1SeFWVhoLKsLFrUAq0oSk1jjEmLyB8DP8MrlfEdY8zzVe6WoigzQOVZURYGKsvKYkYV6PJTVRfSAtRan7Q/U1Nr/ak6xpifAj+tdj+KYLH9dnq9SsnUsDwv5N93oV7bQr2uecEMZHkh/l56TfODsl6TGDMp3l9RFEVRFEVRFEVRlAloDLSiKIqiKIqiKIqiFIEq0IqiKIqiKIqiKIpSBKpAlwkRWScivxCRF0XkeRH5dLX7BCAitog8KSI/roG+tIjIdhHZ4/8/XVDl/vyp/1s9JyJ3iEikCn34joh0ichzOW1LReQ+Ednrv7bOdb8UjwK/z1kisktEnhWRH4lIc85314nIPhF5SUTek9N+jr/9PhG5WUTy1c+sOqVcr4hsEJGYiDzl//1jzj7z5XrzjttTyeB8/40XGzOQ4TP97573v4/47TX1+5Yoq0ERuc1vf1FErsvZp9auS2VyASIiF/u/zz4Rubba/ZmKhXwPygSdYL5fk+TRK+bsmowx+leGP2AVcLb/vgl4GTitBvr1Z8C/Aj+ugb7cBnzSfx8CWqrYlzXAfqDO//xD4ONV6Mdm4GzguZy2/wtc67+/Frix2r/dYv0r8Ps8CrzNf/8J4Mv++9OAp4EwsBF4BbD97x4BLgAEuAd4b7WvrQzXuyF3uwnHmS/Xm3fcLiSDC+E3Xmx/Jd7TAeAZ4Cz/87Ja/X1LvK6PAHf67+uBA8CGGr0ulckF9oeXofsVoANv7vc0NTA/nqK/C/YeZIJOMN+viTx6xVxdk1qgy4Qx5qgx5gn//TDwIp6SVjVEZC3wPuDWavbD70sz3gP/2wDGmKQxZqCqnfImS3UiEsCbVByZ6w4YY3YCfROaL8UbFPBff2su+6SMUeD3ORXY6b+/D/hd//2leJPUhDFmP7APOE9EVgHNxphdxhupb6dGf9MSrzcv8+x6C43bhWRw3v/Gi40S7+l3A88YY5729+01xji1+PuWeF0GaPCfdXVAEhiq0etSmVx4nAfsM8Z0GmOSwJ14v1tNslDvwQI6wby9pin0ijm5JlWgK4CIbADeCDxc5a78LfC/ALfK/QBv5bEb+GfffeRWEWmoVmeMMYeBrwOvAUeBQWPMz6vVnwmsMMYcBW8gB9qr3B9lPM8Bl/jvPwis89+vAQ7mbHfIb1vjv5/YPl8odL0AG315/qWIvNVvm5fXO2HcLiSDC/U3XmwUuqdPAYyI/ExEnhCR/+W3z5fft9B1bQdG8Z51rwFfN8b0UePXpTK5YCj0G9U8C+we/Fsm6wTz+ZoK6RVzck2qQJcZEWkE/h34jDFmqIr9eD/QZYx5vFp9mEAAz93sW8aYN+I9zKsWB+PHRFyK58axGm91/qPV6o8yr/gE8CkReRzPvSvpt+eLmTFTtM8XCl3vUWC9L89/BvyrvyI87663hHF7of7Gi41C93QAuBD4Pf/1t0XkIubP71vous4DHLxn3Ubgf4pIBzV8XSqTC4p5+VsspHtwBjpBzV8TpesVZb0mVaDLiIgE8YTt+8aY/6hyd94CXCIiB/DcZd4hIt+rYn8OAYeMMRmr/Ha8G79avBPYb4zpNsakgP8A3lzF/uRy3HcpybjDdlW5P0oOxpg9xph3G2POAe7Ai6MB7x7Ptc6uxQsLOOS/n9g+Lyh0vb4bVK///nG//RTm2fUWGLcLyeCC/I0XG9PI8C+NMT3GmCjwU7zn1Lz4fae4ro8A9xpjUsaYLuC/gXOp0etSmVxwFPqNapYFeA8W0gnm8zUV0ivm5JpUgS4Tfsa2bwMvGmP+ptr9McZcZ4xZa4zZAFwOPGiMqZqF1RhzDDgoIqf6TRcBL1SrP3hubOeLSL3/212EF+dSC9wNXOm/vxK4q4p9USYgIu3+qwV8Achkn74buFxEwiKyETgZeMR3IRoWkfP9e+1jzKPftND1ikibiNj++w686+2cT9c7xbhdSAYX5G+82JhChn8GnOk/FwLA24AX5svvO8V1vYY3YRbfxfF8YE8tXpfK5ILkUeBkEdkoIiG8OendVe5TQRbiPTiFTjCfr6mQXjE312RqIOPdQvjDc/cyeBk8n/L/frPa/fL7toXayML9BuAx///ov4DWKvfnfwN78OLG/gUIV6EPd+C5wqbwVsGuwsv8+gCw139dWu3fbrH+Ffh9Po2XlfNl4AZAcrb/Czyrz0vkZHHEs/Y853/397n71NJfKdeLl6Doebyslk8AH5iH15t33J5KBuf7b7zY/mYgwx/17+vngP9bq79vibLaCPybf10vAJ+r4etSmVyAf/5v+LL/W/xFtfszTV8X9D1Ijk4w36+JPHrFXF1TZnBVFEVRFEVRFEVRFGUK1IVbURRFURRFURRFUYpAFWhFURRFURRFURRFKQJVoBVFURRFURRFURSlCFSBVhRFURRFURRFUZQiUAVaURRFURRFURRFUYpAFegFjoisFZG7RGSviLwiIjf5dfgqec4R/3WDiDyX036hiDwiIntE5CUR+VQ5zqMoixm/tutDIvLenLYPici9szyuIyJPicjTIvKEiLy5iH1uFZHT/PcHRGS5iLSIyP83m74oynxhDuTxORH5kYi0zLqzxZ/74yLy9xPanhaRO6bYZ4uI/LjAdwdEZHm5+6koc4mILPNl8ikROSYih3M+hyZs+xkRqS/imDtE5Fz//QERedY/3rMicmkZ+rxBRD6S87leRL7vH/85f+xq9L9zcq7nKRHZMNvzLyRUgV7A+AXB/wP4L2PMycApePUgvzrL4wZmsM9K4F+BPzTGbALeAnxCRH57Nn1RlMWO8WoR/iHwNyISEZEGPBmf0QKViNj+25gx5g3GmLOA64D/U0RfPmmMeWFCcwugCrSyKJgDeTwD6Jvp8cqBiLwOb/642b8+RVl0GGN6fZl8A/CPwDcyn40xyQmbfwaYVoHOw9v9418G3Dyb/vpsAD6S8/nTwHFjzOv9seUqvNryMDbmZP4OlOH8CwZVoBc27wDixph/BjDGOMCf4imuj4rI6ZkN/VWvc0SkQUS+43//ZGbFy1+B/jcR+RHwcxFpFJEHfMtUMStjnwK+a4x5wu9LD/C/gM/5x/+uiFyW05+MFbvU8yjKosMY8xzwI+DzwJeA7wF/kUeON4jIr3x5ylqVfWvRL0TkX4Fn85yiGejP2TZrWRKRvxeRj/vvs6vnOdwAnOivYP91WS9cUWqQOZDHXcAaf9sTReReEXncP9Ymv/27IvIt/zidIvI2/9n+ooh8N3MgEbkix/p0Y077H4jIyyLyS7wF71w+AvwL8HPgkpx9LhbPw+wh4Hdy2peJyM/9a78FkJn9zypKbSMiF/n3+bO+vIVF5BpgNfALEfmFv923ROQxEXleRP53EYfOfQY3iMhPxPMCeU5EPuy3HxCRr4nILv/YZ4vIz8TzPv1D/zg3AG/1n8d/CqwCDmdOYox5yRiTKN//yMKlZEuiMq84HXg8t8EYMyQirwE/Bj4EfElEVgGrjTGPi8jXgAeNMZ8Qz0XsERG539/9AuBMY0yfb4X+bf94y4HdInK3v/peqC+3TWh7DDhtmmuIl3geRVms/G/gCSCJJ9/55LgLeJcxJi4iJwN3ABmF9zzgDGPMfv9znYg8BUTwHrLvmGG/rvWP+4YZ7q8o85FyyyOQtUhfBHzbb9qG59m1V0R+A/gHxmS11X9/CZ5C/xbgk8CjIvIG//w3AufgTc5/LiK/BTzs9/8cYBD4BfBkTjc+DLwLOBX4Y+AOEYkA/+Sfbx/wg5ztvwQ8ZIy5XkTeB1xd/H+joswbIsB3gYuMMS+LyO3AHxlj/lZE/gzPmtzjb/sX/lzaBh4QkTONMc/kOeYvRESADrw5O8DFwBFjzPsARGRJzvYHjTEXiMg3/L68xe/X83hW8muBzxpj3u/v+wY8ub8MeAC4zRiz1z9WZg4AsN8Yox6jOagCvbARIJ+iKcAO4Ft4D7YPAf/mf/du4BIR+az/OQKs99/fZ4zpyznG10RkM+DirYavAI6V2JdirqGU8yjKosQYMyoiPwBG8GT6A3nk+Ajw9/5D08EL68jwyITJeiyj9IrIBcDtInJGZa9CURYGFZDHzGR2A97C+H3ixSq+Gfg3b44NQDhnnx8ZY4yIPIvnpvksgIg87x/nBGCHMabbb/8+sNnfN7f9B5m+icibgG5jzKsicgj4joi0+sfan5l8i8j3GFOUN+NbpI0xPxGR/qL/IxVl/mDjycDL/ufb8Lwv/zbPth8Skavx9LBVeMakfAr0240xPSJyIp6ivQPPK+XrvsfIj40xv8rZ/m7/9Vmg0RgzDAyLSFzy5E0wxjwlIh14c/934i2uXWCMeZGcOYAyGVWgFzbPA7+b2yAizcA64FGgV0TOxFtN3prZBPhdY8xLE/b7DWA0p+n3gDbgHGNMSkQO4E0KpurLuYwJN3ir24/579P4IQX+alsmAUOp51GUxYzr/xWS478CjgNn4clbPOfrXPkehzFml+8B0kaOrPqoPCpKfsopjzFjzBt8a9OP8cOigIEpJrkZV0w3533mcwBPlgtRaMH7CmCT/ywGz7X0d/Ge5VMtkqvXmLLQKfgMzUVENgKfBd5kjOn3QyqmfI4aY14RkePAacaYR0TkHOA3gf8jIj83xlzvbzqdzOc79ghevqT/EBHXP+6LxVzLYkZjoBc2DwD1IvIxyLp+/T+8WOQocCdeHPKSzMo08DPgT3wlFhF5Y4FjLwG6fKX27Xirz1PxTeDj/ko7IrIML7HKl/3vD+Ap1ACXAsEZnkdRlMJyvAQ4aoxxgd/HWzGfFvHiKm2gF3gVOM2P7VqC5046FcNAU+mXoCgLhrLJozFmELgGbwIeA/aLyAf944qInFVCvx4G3iZetnwbTzn+pd++RbzY5SCQOb7lvz/TGLPBGLMB73l9BbAH2OhbyvDbMuzEWwxHvOzkrSX0UVHmCxFgg4ic5H/+fTx5gvHPwWY8ZXtQRFYA72UaRKQd2Ai8KiKrgagx5nvA14GzS+jjuOexiLzF9yBBvMzhp+E945VpUAV6AePHCf828EER2Qu8jLfC/ef+JtuBy4Ef5uz2ZTzl9RnxSlB9mfx8HzhXRB7DezDumaYvR4GPAttE5CU817WbjTGZweWf8B7kjwC51u6SzqMoClBYjv8BuFJEduO5ZE61Yl4nfvkKvHjGK40xjjHmIN6Y8QyefD45xTEwxvQC/y1eshNNIqYsRsohj1mMMU8CT+M9v38PuEpEnsbz9Co60ab/XL4OL8b5aeAJY8xdfvtf4SUrux8vlhs8V+zDxpjDOYfZiTfpbsVz2f6JeEnEcifh/xsvY/cTeK6irxXbR0WZR8SBP8ALqXgWz+r7j/5324B7ROQXxpin8Z6bzwPfAf57imP+wn8G/wK41hhzHHg9Xh6Fp4C/AL5SQh+fAdLiJSD7U+BE4Jd+f5/E8yT59xKOt2gRzcWkVAPxakD/IbDZGKPxUIqiKIqiKIqi1DyqQCuKoiiKoiiKoihKEagLt6IoiqIoiqIoiqIUgSrQiqIoiqIoiqIoilIEqkAriqIoiqIoiqIoShGoAq0oiqIoiqIoiqIoRaAKtKIoiqIoiqIoiqIUgSrQiqIoiqIoiqIoilIEqkAriqIoiqIoiqIoShGoAq0oiqIoiqIoiqIoRaAKtKIoiqIoiqIoiqIUgSrQiqIoiqIoiqIoilIEqkAriqIoiqIoiqIoShGoAq0oiqIoiqIoiqIoRaAKtKIoiqIoiqIoiqIUgSrQiqIoiqIoiqIoilIEqkAriqIoiqIoiqIoShGoAq0oiqIoiqIoiqIoRaAKtKIoiqIoiqIoiqIUgSrQiqIoiqIoiqIoilIEqkAriqIoiqIoiqIoShGoAq0oiqIoiqIoiqIoRaAKtKIoiqIoiqIoiqIUgSrQiqIoiqIoiqIoilIEqkAriqIoiqIoiqIoShGoAq0oiqIoiqIoiqIoRaAKtKIoiqIoiqIoiqIUgSrQiqIoiqIoiqIoilIEqkAriqIoiqIoiqIoShGoAq0oiqIoiqIoiqIoRaAKtKIoiqIoiqIoiqIUQaDaHagVli9fbjZs2FDtbigKjz/+eI8xpq3a/ZjPqDwrtYDK8uxRWVZqBZXn2aPyrNQC5ZBlVaB9NmzYwGOPPVbtbigKIvJqtfsw31F5VmoBleXZo7Ks1Aoqz7NH5VmpBcohy+rCrSiKoiiKoiiKoihFoBZoZcbs2NPFLTs7OdgfZV1rPVs3d7BlU3u1u6UoygJHxx5FUeaKzHgTbNvw+mr3RVHmAn3GTo8q0MqMuPn+l/nmjldIuy5h28JxXb549/NcDypkiqJUjB17uvji3c8TtIWWuiBdw3G+ePfzXHZogF2dffrAVxSlbOzY08Xntj/NcDyNWHaw2v1RlEqTe8+nXZee4QSf2/40f33ZWfpMzUFduJWS2bGni2/ueAXXGIK2hWOgdyRFynG4ZWdntbunKMoC5padnQRtoT4UQMR7TTkO39zxCl3D8XFK9Y49XdXurqIo85gb791DfzSF8T6a6vZGUSpP7j0fsC0M0B9NceO9e6rdtZpCFWilZG7Z2YnjGmwRBMESQQQGoykO9Uer3T1FURYwB/uj1AXtcW2D0RSOa8Yp1UFbdEFPUZRZ0dkziiVgiVS7K4oyJ+Te85k5viVeuzKGKtBKyRzsjxIOWJictVgRSDgua1vrq9cxRVEWPOta64mlnHFtCcclHBj/OKsL2rqgpyiKoihK2VEFWimZda31NEUCuBhc12CMwXENActi6+aOandPUZQFzNbNHaQcQzSZxhjvNWBZNEXGp/SIpRxd0FMUZVZsXFaPa8B11XtbWRzk3vPGePN813jtyhiqQCsls3VzB6GAzbKGEAFbSLsGS4RPbTlREwwoilJRtmxq5/pLTqe9KcJgLEV7U4RPbTmRUMAep1SnHKMLeoqizIpr3/s6WuqDiDdbVj9uZcGTe887xiAWtNQHufa9r6t212oKzcKtlMyWTe1cjxcLfag/ylrNeKsoyhyyZVP7pPHmzLUtOiYpilJWtmxq5+uXncUtOzvpdJ1UtfujKJUm957X52lhVIFWZkS+CayiKEq10DFJUZRKkBlbZOuBZ6vdF0WZC/R5Oj3qwq0oiqIoiqIoiqIoRaAKtKIoiqIoiqIoiqIUgSrQiqIoiqIoiqIoilIEqkAriqIoiqIoiqIoShGoAq0oiqIoZSaZdqvdBUVRFEVRKoBm4VaUGsEYQyzlVLsbiqLMAmMM/dEUgzGteKMoiqIoCxFVoBWlBoglHXpGEliWVLsriqLMkGgyTe9IkpSj1mdFURRFWaioAq0oVSTluPSNJhlNpAEIW3aVe6QoSqmkfTke8eVYURRFUZSFiyrQilIFXNcwEPPcPI0x1e6OoigzZDCWon80iatyrCiKoiiLAlWgFWWOGY6n6B9NkXbVzVNR5ivxlBd2ocnCFEVRFGVxoQq0oswR8ZRD32iSuCYKU5R5i+sa+qJJhjRJmKIoiqIsSlSBXuDs2NPFLTs7OdgfZV1rPVs3d7BlU3u1u7WocFxD32iS4bhOuJXFx0Iag0YSafpGkuo9oiiLiMwYFmzb8Ppq90VR5oKF9NyuFFoHegGzY08XX7z7ebqG47TUBekajvPFu59nx56uandtUWCMYTCa4mBfVJVnZVGyUMagZNrl6GCMrqG4Ks+KsojIHcMwrmYJVBY8C+W5XWnUAr2AuWVnJ0FbqA95P3N9KEA0meaWnZ0zXknSVani0HI2ylxSq3JZiTFoLjHGMBBNMTCDZH/Hh+IV6pWi1Ca1Og7NholjmKIsdGbz3F6IY0AhKmqBFpEWEdkuIntE5EURuUBElorIfSKy139tzdn+OhHZJyIvich7ctrPEZFn/e9uFhHx28Mi8gO//WER2ZCzz5X+OfaKyJWVvM5a5WB/lLrg+LJIdUGbQ/3RGR1PV6WmJ+W4HBuMc2wwvqCUZ5Xl2qWW5bLcY9BcEks6HOqP0R9NlqQ8D8ZSfGvHK3zsO49UsHezQ+VZKTe1PA7NhnxjWC2hsqyUm5k+txfqGFCISrtw3wTca4zZBJwFvAhcCzxgjDkZeMD/jIicBlwOnA5cDPyDiGR+wW8BVwMn+38X++1XAf3GmJOAbwA3+sdaCnwJ+A3gPOBLuQPIYmFdaz2xCQmrYimHta31Mzpe7qqUiPcatIVbdnaWo7vzGtePcz7UHyOaXJBeXirLNUoty2W5x6C5IO24dA3FOToYK2kRLJZy+N7uV/norQ/zb48fIuXUdFkrlWelrNTyODQb8o1hNYbKslJWZvrcXqhjQCEqpkCLSDOwGfg2gDEmaYwZAC4FbvM3uw34Lf/9pcCdxpiEMWY/sA84T0RWAc3GmF3GMwPcPmGfzLG2Axf5q2bvAe4zxvQZY/qB+xgbDBYNWzd3kHIM0WQaY7zXlGPYurljRsebz9akSjIcT3GoP8ZAiZaqiRweiPF/fvpiGXtWHlSWa5talstyj0GVZjDmyfJIovhFsLTjctdTR/j9bz/Cd/77AKNJh4awzScv3FjBns4clWelEtTyODQbcsewWkNlWakEM31uL9QxoBCVDOroALqBfxaRs4DHgU8DK4wxRwGMMUdFJOMcvwbYnbP/Ib/t/2fvz+MjucpD///zVPWqfZnR7LuX8YLXsT1ecCZgthAMyc8ETACHQOyby43DzReCSQgkJsnFN7lJcEKCHUMAsxgwITgQQ7wwDMYzXsb22B5bnkWzaFbNaJdavVWd3x9V3dOSuqWW1C11S8/79dJrpFJX92lNP1X11DnnOSn/+7HbM/t0+s+VFpF+oDV3e5595r3cOQh1IRsRoX8kxcoZzkdY1VxD12B81FygSu9NKqd4yqF7OElihnenO3tifOvpwzzyykncyuy00liuYDOJy3LPV9qysY078e5MH+mNzfgYVC6JtMPpoanFsmsMP3/tFF/55UGO9o0AEApYvOuS5bzvytU0RIP8WbkaPDMaz6rk5uv1wZaNbdx0pI/7njiA2MHoXLdnDI1lVXLTPW9P9xhQrfOmy5lAB4DLgD8wxjwlIl/AH0ZSgOTZZibYPt19zrygyK14Q1ZYvXr1BE2rHpk5CEFbaIoGGUk5pByXz73zwhl/IG+7fj2feWg3sWSaaND2n7tye5PKJe249MSSDMVndkf6cHeMbzx1iMfbu7KJ85KGMIdK0MYSq/hYhvkZz8WYblyOPVZk5ivdCSVPoiv1ZDjdNZ2fPdjDfU8cYM/JIQAsgbdesJRbrlnL4vpwOZpaShUfzws1lqvZfL0+2NrexYPPHWVxfZh2JzUy1+0Zo+JjGTSeq9F0ztvTOQbM1nVIOZRzDvQR4Igx5in/5wfxAv2kP1wE/9+unMevytl/JXDM374yz/ZR+4hIAGgEeiZ4rlGMMfcaYzYZYzYtXrx4mm+zspRzDsKWjW3ceeMFtNVH6B9J0VYf4c4bL6j4D3mpeBV5vXnOM0meD5we5nM/eoUPffUZHn3VS56XNkT4ozedzXduu7qELS6Zio9lmJ/xXIzpxuVCm6801lAizZHekSklz6+dGOTj39vFH3//pWzyfN1Zi/jyLZv4+FvOrYbkGaognhdqLFez+Xp9UOFVuCs+lkHjeaGYzjGgmq9DynZEMMacEJFOETnXGPMa8EbgFf/rFuDz/r8/9Hd5CPiWiPwdsByviMHTxhhHRAZFZDPwFPBB4B9z9rkF2A7cBDxujDEi8lPgr3MKGrwZ+FS53msl6eyN0RQNjtpWyjkIldybVE6lWJZqf9cQ9z91iG17Tme3LW+K8NtXruZN5y8hYFsE7cpbml1jufJNJy7LfayoVCnHpXsoOaU5jZ09Mb7yy4P8fM+p7LaLVzbye69fz/nLG8rRzLLReFblMh+vD/IdJyuFxrKqNFM9BlTzdUi5b6n9AfBNEQkBHcCH8Hq9vysiHwYOA+8GMMbsFpHv4gV+GvioMSYzIe33ga8CUeBh/wu8wgn3i8g+vDti7/Wfq0dEPgc84z/uTmNMTznfaKUodg5Ctc45mG3JtEvP8NQutsfac3KQ+3cc4pf7urPbVjZHef9Vq3njeUuwrXwjoSqOxvI8kzlWOK7h1GCCpONii7BuUe1cN60sjDH0j6TojRW/pvPpoQT3bz/Ej186np1msX5xLb/3+nVcubYFf6WXaqTxrFQRVjXXcLB7iIGRdCXOgQaNZVVBpppbVHPtBJlJ1eD5ZNOmTebZZ5+d62bMWO58gtw5CLnDKIp5zELnuobeWJKBeHralbXbTwzw9e2H2NFx5pyypqWG929ezZZz2/ImzuGgzcrmmp3GmE3TbryaN/FcTlvbu/jEg7vojaXIfBRdA001Qf72povn1bFgJOlweihR9AiSoXiaB545zPefO0oi7e2zrDHCh65dyxs2tmEVmThvaKvXWJ4hjWU1l+5+dA9feHwflsDhL9/uJk7sq9xFoauAxvP8NZ3cYq7yERGZ8bm5Iid1qOkrpnre2Dk9NaEAsWSae7Z1zKuL5ukaiKfoHU7iTLMk9u5j/dy/4zBPHziTOK9bVMsHNq/m+nMWF33xrVQ5bdnYRmttiMFEGsc1hGyLRXVhAv78o/lwLHBcQ/dwouiaBYmUww9eOMa3nz7MoL9PUzTI+zev4R0XL6vIKRZKqfLZ3tHD4rpQ5nigJ2+lCphOblEtK3Xkown0PDTZHIRqnnNQTjNdluqlI/18fftBdh7uy247a3Ed79+8muvOXqSJs6o4Q0mHsxbXjRqKbIyZF8eCqdwIc1zDf+8+wVefPMSpoQTgHRN/a9NK3r1pZaUWEFJKlVlnb4xFdWEW10fYW3lVuJWqGNPNLaq1doJeFSxA1TznoBxmuizVC519fH37QV7o7M9uO2dJHR+8eg1Xr2+t5nmSap6bj8eCqazpbIzhiX3dfOWJAxzq8U7yAUu48eLl/Pbm1TTXhKbVBhGhNqwjPZWqdvmOkUqp8ebj9cRE9IiwAM3X9RqnyhjDwEia3lgSd4rznI0xPH+4j6/vOMSLR84kzhuX1vPBq9dw1bqqLjCkFoj5dCzI1C3oL3JZql2dffzrLzp45fgg4I3NvOH8JXzomrUsbYxMqw22JdRHgjREAgR0uLdSVS/3GKmUKmw+XU8UQxPoBaia5xyUynSXpTLG8MzBXu7fcYjdxway2y9Y3sAHr17DpjXNmjirqjFfjgXDCS+e0+7k8by/a4h/feLAqBoFV61r4SOvX8eGxXXTev2gbdEQ9RJnjX+l5o/cYyRi6TWzUgXMl+uJYunBYIGq1jkHM5VyvGWphhNTu5tsjOGpAz18ffsh2k8MZrdftLKRD25ew6Wrm/TCWVWlaj4WTGVN5+P9I/zbLw/y2KtdZMabnL+sgd+7fh0Xr2ya1uuHgzZN0SC1YT2VKjVfZY6RctvBl+a6LUpVsmq+npiqos/6IrIGONsY86iIRIGAMWZwsv2UqgSua+gbSdE/UvwasOAlzk/u7+b+HYfYc3Iou/2SVU3ccvUaLl7VVLI2RoI2jWMKMJSDxrKqdlNZ07k3luQbOw7zn7uOkfYLiq1pqeEjr1/HNRumV6OgNhygMRokEpz7ec4az0rNDxrLSlWPohJoEfk94FagBdgArAS+BLyxfE1Tc22qC6JXqqFEmp4ih3dmuMbwxN7T3L/jEPtPDWe3X76mmQ9uXsPrVjaWpG22JdSFA9RHgoQC5Z8zqbE8P8yX2JyOeMrh1ODkazrHkmm+++wRvvfsEUb8gmKL68L8zrVrefP5S/Kuwz4RES9WG6OzE6vF0HhWlWQhH5dmSmNZlYvGZXkU2wP9UeBK4CkAY8xeEdG//jyWu7h5UzRI12Cczzy0mzuhagIvkXboHkoSn8KyVI5r+MXeU9y/4zAHTp9JnK9a18IHNq/h/OUNJWlbJGhTHwlQF571OZMay1VuPsTmdBS7pnMy7fKjF4/xjR2H6fMLijVEAtx85Wp+49IVU05+bUtoiARpiAannHTPAo1nVREW6nGphDSWVclpXJZPsQl0whiTzFzoi0gAmFrZYlUxirkbNZ0F0SuF41fjHSiyGm9mn62vdfGNHYezy9kAXL2+lQ9cvZqNS2eeOFsi1EUCNMxSb3MBGstVbi5ic67vYA/EU/QMTVwt33ENj7d38W+/PMiJgTgA4YDFTZev5D1XrKJuivOUq6QwmMazqgjVfM0wmczxL7h47evK+DIay6rkZjsu5/paYTYVe0XxcxH5EyAqIm8C/ifwn+VrliqXYu9GTXdB9Lk2EE/RO5zEcYs77ziu4bFXT/KNpw5zpHcku/26sxbxgc2rOXtJ/YzbFA7aNMxNb3M+GstVbrZjcy7vYBezpnOmwN99Txygw59uYQm8/aJlfHDzGlrrwlN6zSorDKbxrCpCtV4zTCb3+Idxy7mWlcayKrnZjMuF1ttd7BXCHcCHgZeA24D/Au4rV6PUxGZyh6fYu1HVtiB6POVweihBMl3cPOe04/LIq11886lDHOvzeqsEuP6cxbx/8+ppL2eTkeltro8ECAfmvtBQDo3lKjfbsTmTO9jTPVa5rqGniFEkrxwb4N5fdIxai33LOYv53evWTvnvURMK0FRTGYXBpkDjWVWEVc01HOweYmAkTdJxCdkWDdEAa1tndi6da2OPf2WksaxKbjavF6Z7rVCtvdbFHhGiwFeMMf8KICK2v626by1WoZne4cl3NyrtuDx3uJfr7no8++Gd6YLosxUQacelJ5acdF5kRspx+enuk3zrqcPZYZ4CbDl3Me/fvIZ1i2pn1J5wZm5zKIBVefMlQWO56oyNpavXt/Dgc0enFJszicfp3sGe7rGqmKJ/B7uH+fITB/jlvu7ststXN/GR16/n3KXFjxqpxMJgU6TxrCrC1etb2NHRnR1znHIcYkmHm69YPaftmql8x78y0VheQKZzTp7OPjO9lp+K6VwrVHOvdbFXDI/hBXJGFHi09M1Rk8m9wyPi/Ru0hXu2dRS1/6rmmmxFWoDBeIqjfXFEGPXhBbjzxgtoq4/QP5KirT7CnTdeUNQHOhMQXYPxUc+5tb1rem86D2MMfbEkR3pHikqek2mXH75wjA98+Wn+7pE9nBiIYwnccF4b//Y7V/Bnv37+tJNnS4T6SJDlTVFWNEVpiAQrNXkGjeWqki+WHnzuKDddtqLo2JxpPI49ZkBxd7CneqxKpl2O94/QNRAvmDx3DcT5m5++xke+9mw2eT5nSR1/c9NF/M27Ly46ebYtobkmxOqWGhbXh6s1eQaNZ1Uhvvts57gJu8bfXs3yHf/KRGN5gZjOOXm65/EtG9umfS0/VdO5VphpTjOXiu2BjhhjsovgGmOGRKQyx/LOc5Pd4ZnsDtXYu1En+r1e2CX1keyHNzPk4tu3bp5WkJW7aEEsmaZ7KDnpMjYAiZTDj186wQPPHOb0UBLw5ke+6fwl/PZVq2c0jCUUsKiPBKkPV2xvcz4ay1WkUCxt7+jh27duzsb7p3/4Mqu2lacg4HTvYBd7N9q7GZaib4I12vtHUnzrqcP8xwtHSTneY1Y0RfnwdWu5/pzFWEXWFqiSwmBTofGsKsJR/1qi2O3VIvf4V2YaywvEdM7JMzmPb9nYNuVr79nq7a7m2gnFJtDDInKZMeY5ABG5HBiZZB9VBhPNZyhmKMSWjW3ciReMR3pjGGBFU4SGnA/wTD+85QqIlOPSPZQs6kQWTzn854vH+c4znfQMe4mzbQlvOX8J77tqNcubopM8Q34iQm3YpiFSdXMlMzSWq8hEsTRbBQHHHjNWFnkyLWbu1UjSq11Q6GbYSMrhB88d5dvPHGY44d3ZbqkN8cGr1/BrFy4lYBfXc1xlhcGmQuNZVYRCBfInKJxfFXKPf4hVzgOIxvICMZ1zcjUUA5vOtUK11VvKVezB4GPA90TkmP/zMuA9ZWmRmtBEd3iKvUOV+f6ebR10DSY4OZgAJJtEz/TDW+qAcF1D30iK/gl6qLKvk3T44a5jfO/ZTnpjXgGigCW87cKl3HzVapY2RKbVhqBt0RAJUhcJVOJasFPxMTSWK17m7u+pwQSnhxIsqY+Mi8/ZLAg4nTvYEx2r0o5Lz3CSoUT+m2Fpx+W/Xj7B/dsP0e3fAKsN2bz3ylX85mUriRZ586rWn99cpTe7ivExNJ5VBbAE8i1+Ud2nS0/m+Ce3HXypjC/zMTSWF4RVzTUcOD3EYPxMwb36SIB1iwoX3KuGYmAw9WuF2ZyjXWpFJdDGmGdEZCNwLl7NpXZjTPGL7KqSmegOz6d/+HLeO1R7Tw5w8707xhUhCtrC0oYwR/viHO0bAQwB25rxh7eUATEYT9E7nJqwoBB4w7r/4/ljfG/nEfr9yr1BW/i11y3j5itW0TaNxFlEqA3Z1EeCREPz4wJcY7ny5d79nSg+C8X72DvSY+Px9FCC3ph3Q+rme3eUrcBfoWPVpaubOdI7kndNZ2MMP99ziq/88mB2WbmgLbzrkhW876rVNBZRzEdEqI94iXOwyB7qaqXxrCpFyBbi6fExHbLnQQY9CzSWF46r17fw9MEeLPFuMCUdl1NDSd53ZUvBfWa7GJgt0HFqKJvgL6oLlaW3e7oj3CrBhAm0iLzBGPO4iPzmmF+dLSIYY/69jG1TBRS6w5O5Q+W4hlODCZKO642fEhlVeOCLW/fTUhukMeollSLCif44JwYSXLa6ecYf3lIERDzl0D08fv3Xpzt6eOCZTo4PjLCsIcq7LlnOod4Y3995hAG/mFgoYPGOi5bxnitWsWiKa8ACBCxv+Y26cKDoIaKVTmO5eoy9+1soPldtGx/vtsi4Yni58bj35ACDCYeW2iCtteEpV7yc6ryo3GNVZqm57uFE3sfuPNTLfb84wGsnBwHvwuLN5y/ld65ZU9QNMNsSGiJBGqLBah8lMimNZ1VpLLGA8cW2vO3VLXPcCy5e+7pSP7fG8sKzvaOHtvrQuCXftnf0cHuBfWZyXT3V83ZdyGZv1xCu8QoBph2HI70jnN1WniXppjPCrRJM1gP9K8DjwDvy/M4AGtgV5Lbr1/OJB3fRG0thiXcLM+WCJQbHNdkiYY5r6I+lWFTnXZTWR4IYYzgxkKCzN5atfjfTJHo6+0+0LNXTHT184fG9BCyvZ7jj9BB/8aNXspU/IwGLd1y8nPdcsYqW2tCUX7smFKAhGpiN9R7ngsZylRg716lQfOaL97RrODWUYGt717hpG1s2tnHzvTtGDQOb6prO05kX5biGnuEkg/H8nSl7Tg7yr9s62Hm4L7vt2g2tfPj161jbOnll/KBt0VjjFfObJ4XBiqHxXMWqdd3TiSQK1DEotL1a5B73MG45KolpLC8wnb0xWmvD2Wtw8EZfFdvDO5WyAtM5bw8nHRzjXVNkzqiO8barMybMFIwxnxURC3jYGPPdWWqTmqYtG9torQ0xmEjjuIaQbeEYF1vg1GCC+oh3UR4OWMTT45eysgR6h5Oc6I/z3OFePrplA7ffcM6stN0YQ/9Iir5YKu/QToAHnulEgOFEmr6RVHa+lSXwW5tW8e5NK2mumVribFveElT1kcC8Hu6psVw9xs51mig+x8b7orowAX8JiHwnx5kUIpnOvKjBeIqe4SROnsmRR3pjfOWJg2zdcyq77XUrGrn1+nVcsLxx0vZEgjaN87Mw2KQ0nqtXNa97OpFC5+1C26vF2ONeqWksLzzTmc+8tb2Ljz+4iyH/fH96KMHHH9zF39508YTHjemct7sGE9jiJer+IFYsf7s6Y9KMwRjjAv9rFtqiSmAo6XDW4jo2Lm1g/eI6Iv76psmcu8D1kQAByyKWTHs9W/1xjDGkXUPaMQQswTWGL27dX9K1mwsZTqQ50jtCz3Cy4Mm2L5ZkT9cgxwfi9MS85NkSaK4Jsqg2xK3Xr59S8hwN2bQ1RFjdUkNLbWheJ88ZGsvV4bbr15NyTFHxeWooMSreG6LBCRPi6a7pDF7yPbZ4V6HXSqZdjvWNcGowMS557h5K8PeP7uFDX302mzyvX1TLX//GhfzDey6eNHmuDQdY3hRleVN0QSbPGRrP1ama1z2diBTIkwttrxb5jnulprG8sIw9x8eS6UnnM3/+4Vfpi6UwLtgiGBf6Yik+//CrE77WVM7buWxLCAdsIkGbcMCe99OipqPYrOEREfm4iKwSkZbMVzE7iogtIs+LyI/8n1tE5BER2ev/25zz2E+JyD4ReU1E3pKz/XIRecn/3d3ij9MTkbCIfMff/pSIrM3Z5xb/NfaKyC1Fvs+Kt7W9i5vv3cF1dz3OzffuGJXgbm3vYmAkxasnBug4NcRgPMWiujCu8QPOD9RQwOajWzYQsi32dg0RT7s4xvswWJYgItiWkHbdsp7UE2mH4/0jnByIF1zGpmc4yZd+vp/3/etTxJIOxk+cW2qCrGutpS4cYHlTcVUILfEqja9srmFZY5S6hTXkM0NjucJt2djGnTdeQFt9hBMDcRKOF5/GeL05ufGZcsy4hLh7OEH/SCrvMSL3xD0wkmTvyUEOdg/TO5yY9GZZMcm3Md5w7aN9I8THPHYokebLTxzgA19+mv/cdRzHNSxtiPCpt23k3g9ezub1rQXj0SsM5sXukobIfK6qPVUaz1Vmuhe0la5QTFZ7rOY77pWJxvICkXuO7x9J0VYf4c4bL5iwJ/lAdwwwpFyXRNol5bqA8bcXtqq5hqN9MXYf6+elo/3sPtbP0b7YhDfN17XW4BpvBRxjDK5rcI23XZ1R7O373/X//WjONgMUU/7tD4FXgQb/5zuAx4wxnxeRO/yfPyki5wPvBS4AlgOPisg5xhgH+BfgVmAH8F/AW4GHgQ8DvcaYs0TkvcBdwHv8g85ngU1+O3eKyEPGmN4i329FmmjoF8BnHtpNTcirzpd0XI72jrCoPkRN0CLtwqsnBgnbFi21Qb62/SBDfjGh/liKWMolbUAcl4BtYQyEbassJ3XHNfTGkgyMFC4weXoowXee6eRHLx4nkfaS62jQuwvWGAlQE7aJp1zSruG9V6ya8PXCQZv6SGChzZEsRGO5AuXOiawL2Yhf+G8o4RC0hKRjMEDKNYCLZQlh2yIUsLIJcTRo0z2coGswyeK6UN7hoZlCJHf9pJ2D3TGCtrCyKUrKNZMOI52sCmgsmaZ7KDnuZlgy7fIfLxzlW08dzhb6a4oGef/m1fz6RcsJBQrfx81MsWhcAIXBpknjucqsaq7hYPfQuAJCa1vLU6BnthRaKWOyFTQqXe5xr8w0lhegYgdouK4hnRNK3g11kEmeYWlDiO0dZz67roHeWJqlDYVHbN7xtvNGDRe3LaEpHOSOt51XZGsXhmKXsVo3nScXkZXA24G/Av7I3/xOYIv//deArcAn/e0PGGMSwAER2QdcKSIHgQZjzHb/Ob8OvAsvsN8J/Ln/XA8C/+TfNXsL8Igxpsff5xG8g8G3p/M+5lrm4vq5w72IwJL6CBKSUXMZeocT2Yq8lggYgwP0j6SpCdksjgZJOy5H+7xqvrY/DLR7KEVzTZCRVAIDOMZgGYMx0FgbLOkac8YYBuJp+mL550SCN1f7208f5scvHSfleI9piAR496aVvOuSFew+OsADz3RyYmCEpQ1R3nvFKq5cP/4mrYhQFw5QHwlU/R3wUtJYLr+JCgTl+x2QvTFmC+w7NQyQjVFjzhTyMEDaGIJGaKwNsra1LrsG/JHeGMMJh8V1IRbXe8VJ8s132rKxjXu2dbC2tWbUHKzJ5kUVqgJ63dmLODkQZ3jMms6Oa/jvV07ytScPZudORYM27960kt/atHLCOYVB26IhGqQhoje9JqLxXH3yLWHTNZjk5iuK6mysWEkn/zm90PZqkXvcQ6yyzRnRWJ57s1Xcbzrzma0CC61bk9xYfqz91Lj5zOJvL2TLxjb+9qaLq3JpqcnEUw6DeYoUT8dky1hdBdwLbABeAn7XGDPxgPvR/gH4Y6A+Z9sSY8xxAGPMcRHJ/I+swLvzlXHE35byvx+7PbNPp/9caRHpB1pzt+fZJ/f93Yp3x43Vq1dP4W2Vz9gAzl2z2XFdLBGO9Xvro2bmO+49OUDvSApbxB+qDS6woinCiYEEActbBifmV9CzLSGZdgkHLAzQP5LCsgTHH6aRTLs01QQI2nbeORnTOcgU6p3KODkQ59tPd/Lwy2cS56ZokN/atJJ3XrIiuw7zletb8ibMGZkL7/pwYNIDy0Iy32PZf49zHs/FjBIZ+7uaoEUy7dA9lM4bo2m/LkDm1GkMtNYFs/GZ6Vne2t7Fbd/YyYh/glhUFx41J3prexeff/hVDnTHSPjPvbQhQoNfVKyYYaS51fUzhf86e0cwObULjDE8ub+b+544wCF/eFnAEt5x8XJ++6rVE1bID/uFweoW8NzmYsz3eM6N5XBTW1nXK59t2zt6WFwXYjB+pge6PjLxEjZqbmWOe3LbwZdK/dzzPZb99zjn5+bJbG3v4hMP7mIwnibtupweTPCJB3fxN5MU6ZqOzz/8Kr3DyZxlogypdJLPP/xqwddyCozkKLQ9YzjpYIlXRTvDkuIralf37S9PPOUwlEgTSzglHREz2VXKF4GPA9uAG/EC9S0T7ZAhIr8OdBljdorIlmJ2ybPNTLB9uvuc2WDMvXgHLjZt2jTnn5N8F9+5azaHAzZp1yDGG+LcEA36w7UNQctLhkW8Xqu0Yzjc4yXaXYOJ7O+BbO9v2vWWtxr7xg0wlHD40DUrxgXzVCuIJtMuPcPJgsOfjveP8K2nOvnp7hOk/XY11wR5zxWreMfFy4sq3iHiLWvVEA1qb3Nh8zqWoTLieaKKl8Co3zmuoWsgTjztIpC9S5z5nQHiOWO2ApZkY6Qx4g2nyu3Z/sxDu7PLTqQdk73RFrC9+Pj4g7vo85e8AkikXY70jbASsseSYkecxFMOpwYT426I7TrSx79uO8ArxwfAb8sbz2vjd65Zy/KmaMHnqwkFaIwGszfK1KTmdTznxnLT6o1mvlSqBm8O9KK6cHaUCExtCRs178zrWIbKODdP5q6ftNMbS2Fbkp3G2BtLcddP2kt+zNl3anhUQuuN/oT9/uizUgrbFrGUc2YUm4GUgZpg4alTs3kzoVziKYfhRJrhEifNuSZLoC1jzCP+998TkU9N4bmvBW4UkV8DIkCDiHwDOCkiy/y7YsuATOWaI0DuZNaVwDF/+8o823P3OSIiAaAR6PG3bxmzz9YptH1O5Lv4zl2zeXF9mGN9ccCQdM5U7gsFLJprghzti5N03fEJsV98KHcEiIHsxfhY4YCFQN474sWWxHcz85zj6VG9UxlHe0f45lOHeeTVk9mEvrUuxM1XrOLtr1tGuIhEOOjfua+P6PzIImgsz4KJlokykP1d10CcrsHEmV5lID3mhDpWJl6XNoRprg2PirdMXC5tjHjHCPGq354cjNNWHyFkWwwl0tgiWJYQwpB03OzwsYAtk1YBBS+x7x5OjFunvePUEPc9cYAdHT3ZbVeua+H3rlvHhrb8cztFhNqw1+McDmjiPEULKp6nsl55pVvVXMOB00PjeqDXLaruOdBq2hZULFeqjtPD/rQK71pSBIwYOk6XPqktNIWx0DU5QMi2SbvOqLsWxt8+kZbaILE+Z9w1RUttMO/jYXZvJpRSIu0wnPAS50KjXaF0S+tNlkA3ichvFvrZGFNwgXdjzKeATwH4d8Y+box5v4j8DXAL8Hn/3x/6uzwEfEtE/g6vuMHZwNPGGEdEBkVkM/AU8EHgH3P2uQXYDtwEPG6MMSLyU+Cv5UzlwTdn2lLJ9nYNEkukSflrui6uD49as7k+EmR5E96yNkBbfSQ7//Fg9xAw+sJb8A4CrvHmTQb87yf76KTSLpZF3jvixawjOxBP0Vtg7dfDPTG++dRhHnv1ZDaZb6sP894rVvFrr1s2YUEhONPbXB/R3qop0lieBZOt75ipU1BoPUVh8vh0XHdcbGbiUkRY3uTVEkikXcQIN122gi9u3e/9DASxsC0hhFecLJ52s8eSiU6O+eL6RH+cr/zyAI+92pVt93nL6rn19eu5eFVT3uexRKiPeD3OgQWwfFyZLLh4ng+VqiH/HOhTQ0ned2V1z4FW07bgYnmhK3SOn+jcXxO2SaQd3MwDBWx/+4REWFwXpHv4zPKvrbXBCWuLeDcNDCnHnFkHWijLzYSZSqZdhhNphiZJmmPJNM8e7GV7RzdP5dzon4nJEuifA+8o8LMBCgb2BD4PfFdEPgwcBt4NYIzZLSLfBV4B0sBH/cqAAL8PfBWI4hU1eNjf/mXgfr8QQg9edUGMMT0i8jngGf9xd2YKHVSqre1dDMbTuMb4S9QYjvXFqQ1bpF0rW/nWtoS2hvEl72/7xk7GxoNteQlzwALHBSzBwjDZYAYXCFlW3uGcEyUI8ZTD6aEEyfT4VzjYPcw3dhzmZ+1nLrSXNIR535WrecsFSydNnLW3ecY0lmfBZJWqP/PQbroG4hOeQAMyujd6rO7hFFetaxi1LTcu6yNB6iNBb8k62+LB545mC4cY8E8yFiJCJCBcurqZb9+6ueDrJdIOp4eS/OK1UzzwTCfHB0ZYXBumsSbI0wd7sjULVrfU8OHr1nHdWfmXowpYFo3RIPURrU9QAgsunqcyxaCSbe/ooa0+NK4Kt86BXrAWXCxXonWtNew7NYy4Br8OL66BsxZVxjHn7LZ6XjsxQN9ICu8MDo3RIGe31U+4X+baYGnjmfcRS6Zpy5lCMpZrClT8rpBF3VPOmaQ5X76Rcbx/hO37e9je0c2uzr4Je/inY8IE2hjzoVK8iDFmK/7QDmNMN/DGAo/7K7xKgmO3PwtcmGd7HP/AkOd3XwG+Mt02l9vYQly9wwmaa4J0Dycxrt9zjGEwnmZpQ4TDPTHSjpdcn7W4dtRzbdnYRl1mWSfHOxYGLMG2hbR/cRsOCvVhm1ND3tJRk/V0OcZwdZ5iXfkShGTa5T2bVnGsb2Tc4ztODfGNHYf5+Z5T2ddb1hjht69azZvPXzJhD5SIUBPylqCaqGKvmpzG8uwoVKk6c7PrTvybXf7jA/666ynHm3oRDlg4rkHM+NoEGa7xlqa4+d4do4oNfn3HIY72jfh3jb07x5Ggl7QuqY/Q2RvD+CNQko5LwBKaa4IFh21npmH0j6R4uqOHLzy+F0u8k9fu4wPZ9i2qC/E716zlLRcszXtzKxSwsoXBtKJ2aSy0eM5MV5psikE16OyN0VobZlGdzoFWCy+WK1WlL92UGbliW0LQH03aH0/nvU7PNdlN/XwK5clzmT+nHZfhhMNQMk2iwLrsjmt49fgAT+7vZkdHNwfHrJEdsISLVzayeUMrf3zXzNtUVFYiIkuAvwaWG2PeJt5aclcbY7488yYsPLmFuGyB5w/3Ek+72IBlC0l/GIItXm+w41/1Bmzv4rNvJDWuoMo5SxroGoxniwdZCK5rCFjecMnW2hCvdXnDvEO2hTHGX1M2v9baEA8+d5SLVjaN6unOTRA6e4ZZ2hjl3Zev5KJVjaP239c1xP07DvGLvaez21Y2R/ntq1bzxo1tEybOmd7munBAh3iWmMZy+eVWqs73u8tWN3Pg9BDdw0ksxBseZYHresOzA5ZFS02QrqFk3ucQ4KEXT7C4LsSiujAHTg/xzMFuMqOXMlFtWxBPuSTSCYK21+Ocm5iHbIsPbF6Tt63DCa9qfqb4xreePsxI0qvu7fjzhyyBpQ0RvnzLprw1C6Ihb36z3vwqn4UQz45rippiUC0mm+ahKs/dj+7hvicOEFqy4bJyvcZCiOVKNptLNxXqwJro9vJ0q/dv2djG5S8c4aEXT2RvDNx40dIJ31eyQG5QaHuuUi4F5riGoUSa4USaeIGkeSiR5tmDPWzv6OGpjm4GxtRnaYwGuWpdC1dvaGXTmmZq/RU+/nhaLRqt2CubrwL/Bvyp//Me4Dt4QztUkXLXczb+hWzKMdmgcQAnpzRfZhjn6aEkliVY4iXFg/E0SxsDowqqZO4yBW1heWOEk4MJ0g5sWFzLJ9+6kS0b21h3x48RYcJ5AkB2HdlCRVu2bGzjinUt9AyPX5bqtROD3L/jEE/u785uW91Sw29ftZo3bGybcPh1rb9us15wl9VX0VieU5lYba31ToaJtJc0f/QNG/ja9oPEUy69IyksyDvdwuCdWE4OJOgdTpI2kC+kswm18Spu5woILGuKjLtJlnJcuofOVM13jeHx9i52H+vPVg0VoKkmSHNNkFjSGZc814UDWhF/9nyVeR7P5y6tn3CKQbWZTo+Qmjt3P7qHLzy+L7N6QTn74L7KPI/lSjfRze9SGrusVO72Qjp7Y8QSKYaT3rk85TjYMvnIlbsf3cMPdx3P1hxyXMMPdx1n3aI93H7DOdN9C3lNdZWefBzXMJz0kuaRAkttHe0d4cmObrbv7+alo/3j6i2tX1zLZj9p3ri0oWzTPovNVBYZY76bqQ7orwVX3CJiChj9wcosH1Usb47hmUQ7bWRcQZWxQ0cvXdU86s7P1navCONkxecCAksbveVm8hVtSaZduocT4z7Yrx4f4P4dh0ZV4V3bWsMHNq/h+nMWF/wAByyLukiAhoj2Ns8SjeU5VmiYN3jLx7nGeNWybSExwc0ubyh24aHeE3GMd6IK2sI92zr4lXMX0z+SojeW8od/G54+2MN9vzgwammNRn80S8C2GEk5LG3wjhWWCHV+YbCgxvFs0niuMpNN81CV5b4nDmCJd61SZhrLC0Shy/+J0oKRRJqBxOjrgYGES9DOv0Rsxpe2dXjzlyHb9e0ab3upE+hiV+kZa7KkOe247D52Zmh2Z+/o6aJBW7h0VROb17eyeUMrSxsKz+8O2hbhCZbwmopiE+hhEWnFv/vmV+rrL0kLFojcD9bYZZ2mcgGc6X16+dgAAlz3+ceojwQ55Rfvco2LJRYjqcHs2rNbNrZxz7YOmmuC9MRS44aPLKkPZyvY5W7PHVZWaFmql4/2c/+OQzxzsDe7bf3iWj6weQ2vP3tRdkmAsaJ+Je3akK3zImeXxvIcyoxC2XNyILsEXcY92zpoqQ3SPZTyimxaeMNS8E4QActLWnNNtzvEAMf7RgjYFgdOD/Ob//wk79m0iivXt/Dq8QHu3dbBriNnPhavW9HIif4RIkEb2xZGUg5p1/C+q1bRUhvS4n5zR+O5Cr14pI/dx/oZTjr0j6R48UifJtAVajjpgDGMOA6IlDOL1liuQpnh/cNJh9qQzUeuWzdpYjqdKty9I6kpbc+I+QmpGfMCsQK9uzC9Iebg9ZLb4tU+ygwzX1QXyttL7maTZoeRlDMuLxoYSfGMPzT76QM9DCVG3yhorgly9fpWrt7QymWrmwuuymNbXodjJGQTDdolvcFfbAL9R3il7DeIyC+BxXjl7FWRcpd/mu4SZGN3M8CRvjgQH/Mb7y7V6aFunjnYzbLGKEd6R7Kf/tznsQTaGiJE4ymO9I4QsAVjzKhhZfmWr9l1pI/7tx/iucN92W1ntdXxgc1ruPas1ryJc2b5mvpIcNKq26psNJbnyN2P7uGLW/eTTI++UXV6qJunDnRnC3yNZQkIUrBwxnQlHINjHEK2cHoowd8+8hpL6iPsPj6Qfcylq5v4vdevY+PSBp7u6OHeX3RwsDuGAGtaalhcF6apJlTSdqkp0XiuMnc/uod/eGxvtrdpIJ7mHx7bC1DyHiE1cwGBxMSz3kpFY3mOTXX+7t2P7uHvHt2b/Xkgns7+XOpYnk6v9XRlqpDn2z6RupDN3q6h7HK5acfhSO8IZ7d5a9wbYxhOeus0x5Kjk2ZjDId7Ymzv6GFHRzcvH+0f997Obqtj83pvaPY5S+oL5hmRoO0nzRbhQPmmkhWVQBtjnhORXwHOxUvDXjPGTHzbQ41SHw6wr2sIZ4LquuWQdjkz3CHPC7sG9ncN0ujPaWytDdE/kmJlcw0fumYtZy2p47S/Zq0xhuc7vcQ5t3fq3KX1fGDzaq5en3/5mnDQq6Rdr1V455zG8tzY2t7FF7fuxy1w92yik6BrwDHupMvPTUfa9U56/SMpBuJpTvuFy85uq+Mjr1/HpjXNo2I2nnJY2RylNhRgJOXw2f98BRHR3rM5ovFcfWZzSKWaOWe6PR5TpLE8t6Yzf/fux/cW3D5RLE83QZ0tQdsaVzcls30iw0kHxz+2ZWs7GRhMpOkajBPzp6hlpByXl470Z+czH+8f3RkYClhctrqJq9e3snl9K4vrw+NeU0SIBC0vYfa/ZsuECfSYxd1znSMiEy7wrs7Y2t7FqaEEaddMWCRgrsRSLiMDCd518TL+/r2XkXZcemJJhuLeGmvGGHYe6uX+HYd46eiZ3qnzl9XzgavXcOXalnGJsYhQG7ZpiGgxoUqgsTy37tnWgeNXxU9N4xbaJHX/pk2AvpyqlbYlfOptG9ly7uJRd3frwgF+8PxRoiF7yvObVOlpPFev7NDJTHj5SfREQyrV3JlgmdmS0FiuDNOZv1voszHZZ6bQPZlZulczqaAFiQLbJ9I1mBhX/FT87UP+dUZfLMnTB3p4sqObZw/2jjvuLaoLZRPmS1c3jcsfRIRQwEuYvaTZmrOOucl6oN8xwe+mu8D7gnPPtg4ao0FqQwFODyVIOpV1oswk9T9+6QRvPO8YF65oxM0pJHT/9kO8cnww+/jXrWjgA5vXcPmY3inw7lA1RILURQI6J7KyaCzPoc7eGOGAlV2XvVLktsYWWN0c5Q3+xYL4Uy4yhcGO9o9kp6Fk5Cs0qGaFxnOVqvTeJzXrNJYrwFTm7853sVT+OwCFtmeknfEj5Qze6kLfeuow2zu6eeXYwLguhHOX1HPNhlY2r2/hrLa6cXlFNmEO2UQCNlaF5BYTJtClWuB9ocvMf5aQ0BAN8srxgUmrcBeaxF8OmaYkHcN9vzjA//uti9je0c392w/z2skzifPFKxv54NVruGRV06gPuIhQE/J6mwtN5FdzS2N5bq1qriHtuJwYyHdft3L0jaR49kAPb7pgKQ3R0YXBil2/tpTrQKr8NJ6r14qGMEf6E+OS6BUN44cnqrnluqbs12Iay5WhPhxgb9cQtiXYlrdaztG+eHb+bj7TLbZV6aYy3zqe8uY0DyecgstzuXjV7DMiQYvL1zRzzfpWrlrfSkvt6DoqQdvy5jH7hb8qtTOu6AV3ReTtwAVAtj64MebOcjRqvqkL2ew7NUTK8Xp1i5n0P1f9VAe7h7jtG8+xr2sou+2y1U184Oo1XLyyadRjg/5C7nXh6S9BpRfbs09jufzGfq4xlZ8825YwMJLicz9+hbaGyLg4LGb92lKsA6mmRuO5uvzlb1zE73/jWUbSZ87y0YDwl79x0Ry2SoFX5yWecomnvMrAIykH2yr/MO4MjeW5k1m+MZn26hQJ3ujMsdWhc73rkmX84IXjebdXM0vyJ8uZPDaRdhhOeIlzyp9f1jOcnHCqWVt9mKs3tHL1+lYuWdU0qpBwJmHOzGWuliVti0qgReRLQA3wq8B9eJUBny5ju+aNre1ddA8nSaXdvHdmJhKwBNc1ZSkeVEjfSJq+ES95vmJtMx/YvIYLVzSOekxtOEB9JDCqJ2o6ibBebM8+jeXyy3yuk2mHwXjaq4A/S2bSWyIIARtiKSdvHBazfu1014FU06PxXJ1qI0FMIo3jGmxLqA0X3ZehSsgYQyLtMpJ0iKcdeodTtJ8YYPexfnYfG+CVYwOzmTxrLM+h08PJUdfoBq839fRwsuA+6xbl750utL1aBC1I5JlpGhDo7Il5S94aw/5Tw2zf382THd28dmJw/A541yS2Bd/+vauyI1fLubTUbCr2qH2NMeYiEXnRGPMXIvL/0HkZBeUmkwMjKWpC3gfEmeKR2DUG2xbcEs6bDIi3BrMlQn88/wLsm9e3cPmqZn65v5u/+q9XWdYQ5X1XreJN5y+lPjK+t3m6ibBebM8JjeUyu2dbB8m0w6mh5KRTNUolkzgboLUmSHds6sVbU66La7y7zCnHyRuHWza2TRibucv1Zeg86bLSeK4y92zrIO24JNNevDmuIR1w9bw3CzIJczzlEEumOdwzwstH+3nl2AAvH+tnn78EzxzRWJ5D/bH8iXKh7QBf+nlHwe3VXFE/WSBVSbrwi72n2L6/mx0dPZwaGj2qrlB9h9XNNdT5BYUjwfIuLTWbik2gM10oMRFZDvQA68rTpOqTSZj3nBxgJOkSTzuEAhZL6sMMJ9PZoY5T5RqI2hau60y597oQx8BvXrqC/9h1HHvMfIVVzVH+9O3n0Tec4guP7yXteD1opwYTvPrDAU70x/MeFKabCOvF9pzQWC6zzt4YvbHUrCXPMLrXuafI5DloQW5NEGMyd4uF04NJUk7+O8oTKXaetCoZjecq89LRXoZyFhZ2jTfy6+WjvXPYqvkpN2EejKd4+aiXKO/2/80s2zfWmtYaLljWwAXLG/j204c51hcn4I3nLWd/tMbyHCpUH2uiulmxVP6CwIW2VwPHNRNWA/+TH7w86udljZHs0OyXOvu4/6nD40bBvevSFSxpiDDfFJtA/0hEmoD/C+z0t91XlhZVmdzhmgPxdDZRTqVdDveMeMNAZjCjebjES1sY4N9fOMZgTu9zYzTILZvX8K7LVvB0Rw9/+eNXiCUdXLxh5KGAheMavrh1PxetbBqXFE83EdaL7TmhsVxmq5prZnXY9ljFHm1SLtSEbEaS3hFKBAKW5RdQ8XrIpqqYedKqpOZ9PLefGOTme3fMm/oYw4n8cTVUYLsqXm7CfKI/znOHe3npqDcc+7UTg3nXto0ELTYubeDCFV7CfP6yBhqiIcIBi1DAYv2iOj79w5cy12LlrGY072N5tmhtnalxXMNwMu0XA8s/MjXDErhgeSNX+1Wz17TUYFkWkaDFd57pZElDiIGRNCnXELItGqIBtnf0cPssvZfZNNk60FcAncaYz/k/1wEvAe3A35e/eZUv0/vaPZTGQhBMdu5Epcokz1vOWcwlq5rY+topvrOzk/96+Ti9sSQjKSdbRMFxDZYItnhVCfP1Kk83EdaL7dmjsVxeo0ahTLLUQyUI2t514OrmKK+dHPILpohXPMTvOQ/ZU79WLGaetJq5hRTPAUvmVX2MQpcGFXzJUNEyw7FfOzHIzkO9vHzUm8PcWeAmZlt9mAtXNHLh8gbOX97AWW111IQC2YQ5HLBHFTh620XLiIZs7tnWQYfrTH1uzCQWUizPBq2tU7yBeIrhRJqe4STPHeple0c3T3X0TLjP93//GppqvBtM3jrMZ9ZiPjEQZ1FdhMX1Z64djDHzdlTpZD3Q9wA3AIjI9cDngT8ALgHuxStysKBlel+TjostUnAOQCURvLuub71gKV94fC/hgMWi2hD7Tw2Tdg0BS0jk3AFIOi6Cd0GdLxCmmwjrxfas0lguk7sf3cMXt+4nlXYxnKlUWckyI2X2+NX2Df7QLSASsKiPBKddCGWyedKqJBZUPM+n+hjzdemb2ZJIO/QMJdl5qJfnDvfysl/sayhPz1nAEs5qq+PCFQ2cv6yR161oZEVztGCyPEcWVCyXW6YGSfdQOruec30kMC+OHaX25V90sL2jh+cP9xY9zXTj0oZswjzWdDvTqnXEwGQJtG2MydyOeA9wrzHm+8D3ReSFsrasSmQ+MCHbIu0YApZFcqJa7hXAACMpl6/88gDRoIXjwsHuGHF/eFO+ARwGSLuG2jzrPM8kEdaL7VmjsVwGW9u7+OLW/bjGZIt4VfLok7Fcc2YutMErMtgQDdAznCJ1cmBeDZ2dZxZcPM+X+hiF1kqthhtvcyGeSnPgVIxnDvXw/OE+Xj7az/5T+Yt9NUaDnL/MG479uhWNXLiikYZokPAMkuWt7V18/MFdDCXSiGUHJ99jyhZcLJfTnpMDDMS9EaG2CGnH0D2cJO0MTLhfTcgmlmfKZE2ea9754guP7ct+b1vC61Y0snl9S8HiaOAVIS7ktuvX84kHd3G0d4S06xKwvJsXf/b28wvuU80jBiZNoEUkYIxJA28Ebp3CvgtCpve1PhKge4Jy95Vo36khWmuD9I2kJ+01D/hn93x3nUAT4SqgsVwGd/2kPe+8umoSsG3AJe0aEo6hZzhFc02QRXVhugbjfPzBXSyuCzOYSFfV3eF5bsHF83ypj1HoBls13Xgrp8F4il1H+nn2oJ8wH+unO0+xL8Ev9rXcS5QvW93E+sW1RIJ2tne5FD7/8Kv0xVLY3rVPOf6XFlwsl1PKMbiuwcErhiXifVaSkwTYmpYaXs2zFNOaluo75hhjGEk5nBiIT/i4hkiAK9e1cPX6Vq7e0EpbQ4Ro0J4wgZ70tQHEzxVk8oCp5tV4JgvObwM/F5HTeBUCfwEgImcB/WVuW1XI9L5++gcvknZM1cxjytzt7h5OEbQsUpMUlwwHLBbVhfIOk1JVQWO5xLa2d2WHQFeysdW28wnYFiIuKcewsjmaPZmlHUNfLMVQPM1ZbXVVdXd4nltQ8RxLprU+xjx1vH+Epw/0sPNQLy909tF+YjBvAcNo0GbjsnouXN7IJaubuGx1E4vqwiVNlvM50B3DdQ1pDIiUY7z3gorl2eCYM1MijIFibnF3FUg2C22vNJmk+bWTgzz+ahdP7u9mV2ffhPv85H+/nvpwkGjQHrc87XTcs62DxmiQZY3R7LbJkuFqXo1nwgTaGPNXIvIYsAz4b2Oy/ZQW3hwNBbx4pI/jg9XT+yxAKGCRTLm4gMFMuPZh0BbWL64jlkzTVj//StEvBBrLpZe5cyp40xsq0cYldew9NZwtbjiWiBf/xnjDuQO2EA2euRg9PZTwh5waRKSq7g7PZwspnh3X0FYf0ZEP84DrGnYf7+fpDm/+8q4jfQVXLFjaEOHCFQ1ctLKJy9c0c/6yemrCAUJ2/vmX5ZJKu0UlYNO1kGJ5ttiWlzhneqCLmR7RM5K/Plyh7ZXkkVdO8rP2k/xyfzeHuotPPJc3lrZ3fTrJcDWvxjPp8BBjzI482/aUpznVZ2t7F194fN+srvk6UwZIOy6hgIUlgmvMuAvs3EInacfwyvF+ApbFOy9ePvsNViWhsVxanb0xltSHOdZfmXeowwGLO952Hrc/8DzDyTRu5iowp9Bh0BLSjjdXqbkmSGttiJGUkz2ZnSkgeObudLXcHZ7vFko8n7u0nm/funmum6Fm4P/+pJ3nD/fx0tE+hhLj55kGLOGcJfW8bqU3FPvyNc2saqmZ9WQ5r0JV30poocTybMisMGGM/9/mJ9GTrSpRaBpjpRcFBvi9rz876uemaJCr1rfwK+e08Sc/eGnKzxcNWnlXE4kGJ+6lnk4yXM2r8ej8ihnITH6vpuQ5w3GhuSbABzav4es7DuGOpEbNEbHE65HKrA8bCdjURwI8+NzRvGtBK7XQ1IVsDvbEKjL+g7bw0S0b2LKxjY9ct44vPL4PyzK47pkLgqvXNYNYowr/AaNOZrblFWFZXB/OPne13B1WSlWGf966f9TPzTVBLlzRyKWrmrhsTTOXrmqiIRqc+2RZVb22+gjdw2d6jb0VJmDxJKMnq706/vrFtVx31iLesLGNK9a2UBOyEZFpJdBvvWAJP3jheN7tE5lOMlzNq/GULYEWkVXA14GleFMQ7jXGfEFEWoDvAGuBg8BvGWN6/X0+BXwYcIDbjTE/9bdfDnwViAL/BfyhMcaISNh/jcuBbuA9xpiD/j63AJ/2m/OXxpivzfQ9jS213jucyN7tqjYBS/ibmy4GQDjkr/VsxiTNFo3R4KgDT6Hhm9Vahl5Nbj7G8kxtbe/iWN8I8Qpc89kS+NcPbALg5nt30NkbY1l9iJ6RNIm0S23I5iPXreP2G87Ju3/uyWxtSw3dw0lsS7JzrPKdEDX+q4fGsyqFRNph97EBnj7QzbMHeyd87PpFtVziJ8tXrmvhrMW1WNacLx9VlLpwgKFEesJpbnNFY3m8wZH80ykLba9UKcflyf2nefSVLra+1jXhYx/9o19hw+Lakt2AOjGQpCZoEcu5vqkJWpwYmPhvON1keDaLEGeuVYKL175ups9Vzh7oNPD/GWOeE5F6YKeIPAL8DvCYMebzInIHcAfwSRE5H3gvcAGwHHhURM4xxjjAv+BVJtyBF9hvBR7GOwj0GmPOEpH3AncB7/EPHp8FNuHlgztF5KHMAaQYYy8Ir17fwoPPHR1Vav1g9zArm6KTP1kFyNxdW1Ifpi4SoK0+wpaNbdx87w4aokGWjpn031YfKXo+QzWXoVdFqepYLofPP/wqA3mGIlaCj73xbIBRMTmSclhk29x54wVTPplljoWFToga/1WnquK5/cSgLqdWAU4PJdh5qDdb8OuVYwNFL9n5+Me3lLdxZfTGjYvz9sZViKqK5dlwokA9opOT1CkqdH9ktu+bfO/ZTh599SS/3NdddNHes9rqStqGPScHSLmGsG15dVIMpFzD3pMTLwUGlb0iT+61CsadcUXksiXQxpjjwHH/+0EReRVYAbwT2OI/7GvAVuCT/vYHjDEJ4ICI7AOuFJGDQIMxZjuAiHwdeBdeYL8T+HP/uR4E/km8WzBvAR7JrK3nH1DeilftcFL5Lgi/uHU/LbVBGqNeb6zjGhwXDvXkL4BRaTIHgZODCXpiyexc5omS5GLnM1RzGXo1uWqO5XK4+9E9tJ+szOrbYVu4/YZzuPneHQRtb/j13t6h7FJbv/PVZ9i4pI473nZe0bE52QlR47+6VFs8ByzRmzKzzHENe7sG2Xmol2cO9PDc4T4O9+Sve7CyOcrFq5r48YsVm2TOyKvHxy9tVCmqLZZnQ6EpVZVa6HOsTzz44qifNy6t51fOWcw926a/tNRUpfzpnFZ2+VqvAOBkS4HB9EajzdYItrHXKjM1K3OgRWQtcCnwFLDED3qMMcdFJPNXWoF35yvjiL8t5X8/dntmn07/udIi0g+05m7Ps09uu27FX3Nv9erV2e35Lggd19AfS7GoLkJnT4y+KqjMlxEJCIm0VyRMAMcx3L/jEBetbCqYJNeFA/TFkhzsjhG0hSX1YQK2lXf4ZrnL0Ovw0MpRqbHsty1vPM/E2M/e0oYQ/1GBvREBy6sGXu/HYWdvDFvgSF983AXFnpNDfPzBXfztTReXJI4qfRkKPX4UVqnxnBvL0eYlelOmzAbjKXZ19ns9zAe72dXZn7f3K2gL5y9r4PI1zVyxtoXL1zZnV+b48Ys/nu1mz4p9pyrzZulYlRrLfttKfm6uVvmWaMsVDlhsXt/CGza28ZYLlrG00Yuv2UygQwGLkaTjFRjOFB013vaJbG3v4hMP7mIwnibtupweTPCJB3fxNxNca8zmCLZ81yozUfYEWkTqgO8DHzPGDEwwRj/fL8wE26e7z5kNxtwL3AuwadOm7O/z/ZHDAYt4yqH9xED27ky1SKQNIdvK3k1yjWEw7l2M5Jv0PzCSwgCN0SArmyKcHEhwpG+EsxfX8WdvP3/ch7qcZeh1eGjlqORYhsLxPF35TgbxSU5+c0UEFtWFWNvqDeVa1VzD8529uHnuuhtgKFG6ZKSSl6HQ40dhlRzPubHctHqjgcq6KVPNjDF09oyw83APOw/28uyhXvacHMw7x7e1NsSlq5u4fE0LV65r5oLljURylrlbCIocpT6nKjmWofTn5olUYjGw7qEEP3vtFI++cpJf7D014WN3ffbNcx5jZ7fVc7B7iIGRNEnHJWRbNNQGs9cXhdz1k3Z6YylsSwjYFsZAbyzFXT9pL3i+nc0RbPmuVWairAm0iATxgvqbxph/9zefFJFl/l2xZUBmdvwRYFXO7iuBY/72lXm25+5zREQCQCPQ42/fMmafrcW2O98fOWgLw0mv97baZIqCZbiuS9qFpw/2AHDTZSvY3tGTneMYtISUa7LvvyEaIpZM01wbzvuBLmcZeh0eWhmqNZZnInMywF8nvVKTZ/CGXHUNJmiMBLn70T30xZIFC5x5VUlNyZKRSl6GQo8f+VVjPFfKTZlqk0g7vHx0gOcO9fLMwR52Hu6le2j8fFABzl5Sx6Y1zVyxroXLVjezuqVmwVfGrvQrvmqM5XIKWEIyz92gQDGLQZdQ+4kBHnu1i0dfOckLnX1Ff45KnTwHLMh36TJRZ/Jt16/nEw/uwnENxhgc15Au4pzecXoYS8CSM0O/jRg6Tg8X3Gc2R7DlXquUQjmrcAvwZeBVY8zf5fzqIeAW4PP+vz/M2f4tEfk7vOIGZwNPG2McERkUkc14Q1M+CPzjmOfaDtwEPO5XDfwp8Nci0uw/7s3Ap4pte74LwuFkZRYMKlbacQkGbNKOS+a6Omx7c8sefO7oqOJC1931+JQ+0OUsQ1/pw0NLqZTVAUupmmN5JvZ1DVXNvCmAlU1RTgzE+btH92ILZ4Ze+TJ35gWwLSlZMlLJy1DM1fGjUmMZqjOeY8l0xdyUqXSnBr1iX88d7uXZgz28dLQ/76i5unCAS1Y1ccXaFi5b08Qlq5qoj5RueKMqv2qM5XIzBfLkQtvL5a3/8ItRP0eDNtedvYg3nbeEP/7+iwX2Kr1CIygmG1kxGE8RT3vHjbTrQrw801ZXNddw4PQQg/Ezvd31kQDrFpW2MBqMvlZBrBnnv+Xsgb4W+ADwkoi84G/7E7yA/q6IfBg4DLwbwBizW0S+C7yCV1nwo35lQIDf50x5/Yf9L/AOHPf7hRB68KoLYozpEZHPAc/4j7szU+igGGMvCGtDdtUN2x4rbcBNOdm7YAFLaGuI5O2Rmc6QzHJV3qvk4aGlVOrqgCVWtbE8VZnEZ/exflJVlDx7N9eF/hHvo+MaL0lO52TQuePx6sKBkiYjlVp5cy6OHxUey1Bl8TyScjg1mOAj162ryM/YXHJcw56TXrGvnYe8hLmzN39h09UtNWxa08xla5q5fE0z5yypx57lXjlVclUVy1M1nfoV+aYtTbS9nJY1RrjhvCXccP4SNq9vIRzwepdnM4GeTnXxT//gxWzynBFPGz79gxd54lM3FNxvXWsN+04NI+6ZudOugbMWFT7fXr2+hacP9vg915B0XE4NJXnflS0TtHD6MtcqctvBqS+QPUY5q3A/QeFpB28ssM9fAX+VZ/uzwIV5tsfxDwx5fvcV4CvFtnesLRvbePFIH//y8146K3Ct1+nIvIuwLSxrimbvNo/tkamkIZmV1JZyKnV1wFKq9lguVmbOc08sWRXz3nK11oY4PZQYNTEtaFuAi2MMxng90rbAWYunVoW7ms3F8aOSYxmqL56jQZvF9WEefO4oF61sWhCf20IG4ileONznJcuHenihs4/hPMvphWyL161s5HI/Wb5sdTOL68Nz0GJVTtUWy1MxnYJUUN7lqIwx7D7mDc1+7NWTEz72px+7nnOW1FXlFIijAwlg9NRPY85sL+SOt53Hxx/cxVAijeMabEtoCge5423nFdxne0cPbfWh0fOtowG2d/Rwe0neTflU5hm+Atz96B7+4bG9eQtrVLOaoM2yJq/neTCe4tRggnjaoTYUYGt7V/buTKUMyayktpRTqasDqqm76yftnMozN7CSWMK4Y5KFN7e3bySVvZLKnPgCloALV6xr4du3bp7NplaEuTh+aCyX3kKcu26M4XBPzFtK6qC39vLek0N5E4FFdWEuX+MNx750dTMXrmjI9napmQkHrOwygGr23PWTdnqGk7gmU7fDJTWcnLAgFYw/P062vRiPvXrS+2rv4uQkSWTGuUvrp/+CJWQL5BtAa0+Q12cGrhmTf3shWza28bc3XTyl821nb4yQPXpCdsi2qmKapibQBXxpW8e8S54B4n4PzOmhOKcHk+BP+K8J2Xzmod3cdKSP7R092SEzn3vnhXN+wVKpw0NLqdTVAVXxMsPEXj1Ruet9ZuQ7JrnAoZ4YgtcV4eIlzmnHIe16Fx99sWT2BtlCM9vHD43l8pivtS9yPXuwh2f9odjPHe6jZ3j8DT1L4Jwl9Wxa28ymNS1cvqaZlc3RquzpqgYf3bKBv390b8UXE5tv9nUNjUr8DF4iuK9r9pcV+/DXnh318+qWGm44bwlf+eWBWW/LVC1rjHCkL553eyFBW/JOWw1OlHX7pnq+rQ8H2Ns1hG2JN+3MNRzti3N2W+nnQJeanuELiFV50bBCjMCdN17A7Q88jwHCtsWiujAN0SCnBuN8cet+VjZHdcmXWVbq6oCqOFvbu/if39xJbB5M0/CXakRg1MmvrS5E0nE1lmeJxnJ5zMfaF2Pd9KXt47bVhwNcsropmyxfsrqJurBeus2W2284B4D7njjAcTNZH5wqlUI1SMpRm2Sy+dGWwGWrm7nh/CXccF4bGxZ7Q7OrIYE+lid5nmg7QLpAzadC22ciG1KZpzZjtlcwPQoXMLaC7XwREGHLxjYaosFxS1Rk5proki+zr9TVAVVxPv69F6o+ec49VmVrAvnD3pbUh2lr8O40ayzPDo3l0qv2Ktxpx+W1k4M8c2DyGktrWmq4dHUzV6zzepjPbqvD0mJfc+r2G87h9hvOQf5i/3Nz3ZaFotzrOceSaX6x5xT//UoXW/d0TfjY5/7sTTTVhEr0yrOr0NXNRFc95ZxHPtZQ0mFFU4TTQ8nsHOildeGqWPlIT+4FtEQDdMfmXw/CWf6wiHzDDBNpl/CYuQgLYdhcpShldUBVnNPD5VmaYTZlkmcBQgELx7+bLsBQIk0mXdZYnj0ay6XjuIa2+khV1b7oH0mx81APzxzoZefhXl4+2l/UqLadn76B1jot9qVUwJK8vc0zWc/5SG+M/959gsde7eKZg70ki6wWWq3JczXI5CLrF58Zsh1LpmmrLzzEvFJoAp3H1vYuLMsqeAesWtmW8Mm3bgTyV6e1LaGxZnTxm4UwbE4tPHc/uof7nqj84VdTIXjJdKYgR8pxR10gaCyralTp52BjDPtPDfP0gW52Hurlhc4+Ok4NFyj2FeL0BIUKNXlWynNWWx17Tg56PaX+3CSLM51A03HdXT8b9bNtCZetbuKG85bwfx5un0lz1TRV80o7mkDncc+2DmxLCAcs4vOo+uKy+lD2Dn6+6rTvvHg5Dz53tCo/yEoV6+5H9/CFx/cx30ZFGrwEenF92Ftyom+EgCUYYzSWVdUKWFJR9TiGE2l/3WWv0NdLR/vpi40fyZIp9nXJqiauWNfCVetaWNEUZd2n/msOWq1UdfnkWzeOWsYqYFnURwLZTqDpaowGufasRbzp/DbesHEJjf6KCZpAl8ZU1+6u5pV2NIHOY8/JAXpjqXlVhXtNS3Tc+8lXLe+ilU1V+UFWqlj3PXEASyBgWaScyp9nUywDtNYFqQsHGEk5NNUEWVwXpn8kpbGsqtpc1eNwXUNnT4ynD/bw3OFednX2s+fkIOk8Fwd14QCvW+GtvXzVuhYuW9NMrRb7Umpatmxs4wOb13DfEwdIJQ2hgMUHNq8ZF/9px2XPyUEea+/i56+dmvA5v/mRq9i8vhV7vt09n0DAgnz9gAFr/LaZ2trexWce2k3QlikVIq7WlXb06D6GMYbhRHpeJc9hWwjYVlFzCqr1g6xUsQbjaQxURfIsjF5SQvKsA5372OGEQyo9wtlLGvizt5+vsazmjXLP4Xdd79y/+1g/Ow/18nyn17tcaN3XVc1RLlnVxGVrmtm8voVzlzRosS+lSmRrexf37zhEMu0iGJJpl/t3HOJC/ybV0wd7eLy9iyf3dXOop7jjwrVnLSpzqyvP0vowR/rHH8OW1heeLhK0IF9t1eAkSfc92zoI2rJgChFrAu0zQM9wksGRFIl09WXPFtBaF6J7OIkxZ+aNWQLNtSEdvqkU3vDtSo9uSyAc8JaXA1jZXMOekwMsa4wyGE8XvFiwxBu+nYn1+XjCUgtXKefwO653QX5qMM5zh3t5/nAfLx7t59XjA8TzXDmGAhbnLa3n4lVNXLG2mavWtWar2yulSu+un7TTG0thiTdX2XFdTg8luf2B57FEGIiPLvLbFA1y9YZWHn75xBy1uDLVR0NY/QmMv1qHCIjxthfy6xct4wcvHM+7fSKdvTGaoqPrKM3n4qWaQPsc1/CTl4/z9e2HKvYCO7eomSUgItSGbFzjsrbVW5euJhTg9FCCeNrFNYaWmiDrFtXpBbVSwL/+omOumzChoC386wc2jYvVm+/dQddgnIZokHDAIjFmTFbQFkK2Ne/v+KqFaSbLWGWS5Xgqzb6uYW8o9pE+dh8b4FB3/gu7RXUhXreikUtWN3PluhYuXtFIjQ7HVqrsjDEk0i77Tw3lnSoxlDgzcmz94lqu3bCIN25s48p1LdSEA6y948ez2dyKN5hIs6olOmqZqEV1IYYShVcZOjGQpKUmSN+IN5XVEu8GxYmBwgUQIf/qPvO5eKmeEXwHTg/zJz94ea6bUVBmYFgkYLGkIYxr4BeffANw5uK6JhSgIRqkIRrMloH/9q2b567RSlWIRNqhP5ZiMFG5w7YF78I9X/KbW6lyaUOYo31xwLuhZou392J/SNZ8vuOrFp6pLGPluIZE2iGZdukfSbGrs58X/WT5leMD9I/kL/a1YXEdr1vpDQ29cm0L6xbVErDLMElQKTVOIu0QT7oMxlM8c7CHJ/d3k3QKd2X97xvO5o3nLeGstjoiQXsWWzp3bIF8fxJ7klkj01kmqrM3xvKmKCtyEl9jzKTXFdVcUXs6NIH2xVPehfWmNc08d6h3wkXG50JNyM4GwNgP/0L70CpVrJGkQ99IkgOnh/nakwfnujlZY5fIE6CtPkxrbTjvSWpspcqzFtciInScHkaApY0R6iPe0Kn5fMdXLTznLq3PeyM47S/Tlky7JNIuR3pj7OrsZ/exfnYfG2Bv11B2TfRc9ZEA5y9r4KKVjVy2upnL1zbTUhPShFmpWZJyXEZSDvGkw4mBODs6utm+v5unD/YwXMRN7j+84ZxZaGVlsURwzPjjmSUTZ9DTyQ+m25NczRW1p0MTaF9dOMA/3XwpiZTD7qP9jFTQ8lW2BfG0U3A5moX2oVVqMq4xPPhsJ1/95UE6uocZSTpzPjUjbAstdSGaoiGMMbzWNYQx3qiSTAIcS6YLnqTyFfjLVL20dbkqNU+1nxjkvfds53euWctV61tJpF1iyTR7Tg6y+9gALx/1EuauwfzFvla31GQT5k1rWzh3SR214YAmzErNgWTa5Rd7T7F9fzc7OrrZfWxgXGHMc5bUsefk0Nw0cBZcva6Z7Qd6824vxLKEAAbXnJnLbAmTFi6cTn4wk065hVSIWBNo3+qWGiyBLzy+j8aaIInBxKxX4m6uCdAXS2cv9AUvOOrDNq5hwuVoFtKHVqnJ9A6n+PP/fIXhRHpU3YC5qK4fsoVljRECtkXKMXzyrRvZsrFt1JIP0aA9rXmeevNMzXe2QGdPjE/94CUuWdlE70iS9uODxPPc5A4HLDYureeC5Q1cvKqJy1Y3s7QxQjRoa8JcZiubIhzxp5aM3a5URsfpYX73q8+O2hYOWFy2upmrN7Ry7VmtrG6p5Yq/enSOWlh+377tGm6+58lRSfTV65r59m3XFNxnXWsN+04NE7QE8QuCOcawrnXy0WZTzQ/0uqI4mkD7bEu4f8dhgrbQGI0QDtgc7o2RZ8REWSxrDNMznKK5JshQwvEq5Yk3p2sk5XLP+y/XD69SRTreP8JSv0iGJdBSEyISsujqj5Ms4+CSkC0YvGFV97z/cuDMSWjsPM5SnaT05pmazxJpl6P9XmL2sz2j13ldXBfmwhUNXLC8gYtWNvG6FY3URQKaMM+Bv3zX67j9288xlHSyhYfqQjZ/+a7XzXXTVAVJOd4JeHFdmM0bWrh6fSub1jTTVBuiLuzFrogQEMi3IE5gnqwUN1GynM8dbzuPjz+4i6FEGsc12JbQFA5yx9vOK0v79LpicppA+9pPDDJ4uJelDV4hnoZokNXUcKx/BNc1GMOM5kVn5jx667pa2JaQSju4/s9rW+tIOYMsbYgwlEhzajBB0nEJWkJNOKAfZKWmIHPerQvbLGnwbohZAvGkQ8o19I8UrkA5HTVBi3jaJekYLIFIyBqVKBeiJymlJpZ7DR2whBsvWc4Fy7we5jWttURDNpGApQnzHNuysY27b75Me63UhCwRzmmr43evXcsbzl8yKmnO1VgTpHt4fNG/pprguG1zZeOSOtrzDDXfuKQuz6NnZsvGNv72pos1viqIJtC+gD8s4mhfHBHBGDg9lMBxjJf1CljTTKItvzc5YFnZuQsGg2V5r5PpXc5U066PBLMFgSarlqeUys8WiCUcjvTEcPFGmaxtqeGOt53Hbd/YOW4pqOkI2kJd2GYo4RC0LG/UiDEkHcPW9i49uSlVAiFbaIgGWNNSx53vvFAT5gqlNwTVZEK2kHJdvrh1P0sbowU/L+csaeDA6SEG4+ns8kv1kQDrFpU+OZ2u85bV502gz1tWX5bX0/iqLHoGyrHET1SP9sY41j9C0nGxLSFgCZYIoYBF2LaY6giShkiAgGXRXBNkeVOEgCU4rsneicsExG3XryflGGLJNMaYGa19qdRCFrQtXP+GV9IxCJB2DN3D3jqGl61uJjTZ+g85AoJ/HDizpFxN0OYPfvUsYv6YcLEyo0yEltog92yr7DWnlaoGglcUsDeW5lfOWUSdFgBTqmqJCHXhIKGANeE58rbr1xMK2CxtjHDuknqWNkYIBexJr4cLndYnO90XOqJMdKR5rP0Utl/MS/D+tcXbruY/PQvlaIgGWdEUIW28E3bItljRHPXnNHpzsUS8i/NiWAL1YYvzljXy0S0bCAVsbEtYt6iW1S01tDVE+ORbN2Yfv2VjG3feeAFt9RH6R1K01Ue488YL9I6TUlMUsLwbXpmpE0HbYmVzlIaol9jedv36oqpyBwQW14UQP3m2BNYv9uL3n3/7Mm6/4RzqIwGC/k2xgCUsb4oUXI5KKTV14YDN4roQ2zt65ropSqkSiAbtCc+R070etgss61Roe8bHbjh7StsBhpMOAVsIB2wiQZtwwCZgC8PJyZfiUtVPh3CPEbAtQrbF2W112TkZITuRLXxgjDcUlDHxEbS8uR1pA1eubck7N+GilU2Tzl/QIRpKlYZrDEFbCNpWdg11YwxHemNs2dhGQyTAUMIh6Q/lNnh3jwO2xfpFtSQdN7sOYk0owMnBOGJkXDGws9vqx62ZONFyVEqp4kWCNusX12VjVylV/YpdV3iq18MOXs9g7gQti3GX7OPc7q8tfd8TBxhOOtSGbD5y3brs9nxqQ94ST7krSbnG267mP02gc2SGTK9fVMtIysleEC+qC3O0b4SABS4G118Lx/aT5uWNXs9WZr7yt2/dnPf5NTlWavbYlpB2DIvrw9ltuSftc5Y05E18Mwly7jqIAVsK3gGfyZqJSqniFHPBXQ0W1QY5nac40qLayimOpFQ5lXN6YiapDVtnRoqmXZdocPKk9vYbzpkwYR7rI9et4wuP7yPtutllMl3jbVfz37wewi0ibxWR10Rkn4jcMdFjHddkL5A/+daNo+YiB2yhqSbIWW31NPpLZGTmNbfWhqiPBHS+slJlNJVYBi+e17bU0FwTxLYkb02BiWoOTGX4mE69UGpqphrP8+n8+rfvvoSa4OhLr5qgxd+++5K5aZBSMzCdc3M5z5EfuW4drvGSZte4/r/lSWpvv+Ec/vANZxEN2qRdb1j6H77hrCkl4ap6iZmthY5nmYjYwB7gTcAR4BngZmPMK/kev2nTJvPss2cWd9/a3jXpcOtiHqPUVInITmPMprluR6WYaizDmXieLEY1hlU5aSyPN9V4rl95rvn1z3xtXsWmHneqk8bzaDM5N5fT3Y/umdJQbLXwlCKW5/MQ7iuBfcaYDgAReQB4J1AwsHMVM9xah2QrNSumHcuTxajGsFKzbkrxfO7S+oLToqqVHnfUPDGj6+xymepQbKWmYz4n0CuAzpyfjwBX5T5ARG4FbvV/HBKR18rcpkXA6TK/xnRUYrsWcpvWzMJrVJNJYxnmJJ5nSyXGQrnNl/essTzeVM/NCRF5eZbaNtvmy+d8rPn6vs6d6wZUmFKfmyvlc1MJ7aiENsD8bceMz83zOYHOV7N+1Hh1Y8y9wL2z0xwQkWcrcfhPJbZL26RyTBrLMPvxPFsW4uduIb7nBWRK5+b5/FmYr+9tPr+vuW5DhSnpublSPjeV0I5KaIO2Y2LzuYjYEWBVzs8rgWNz1Bal1PRpLCs1f2g8KzU/aCyrBWs+J9DPAGeLyDoRCQHvBR6a4zYppaZOY1mp+UPjWan5QWNZLVjzdgi3MSYtIv8L+ClgA18xxuye42ZV6vDSSmyXtkkBFRvLs2khfu4W4nteEKYRz/P5szBf35u+rwWgDOfmSvn7VkI7KqENoO0oaN4uY6WUUkoppZRSSpXSfB7CrZRSSimllFJKlYwm0EoppZRSSimlVBE0gZ4hEfmKiHTlrlMpIi0i8oiI7PX/bc753adEZJ+IvCYib8nZfrmIvOT/7m4Rybc8QLFtWiUiPxORV0Vkt4j84Vy3S0QiIvK0iOzy2/QXc92mnOezReR5EflRpbRJzV+VGJ+zRWNNTYWIvNX//98nInfMdXtKId81w3xQ6LhW7Qpdu6ipK+YzIiJbRKRfRF7wvz5TprYc9M8jL0ie5cnEc7d/7HlRRC4rQxvOzXmfL4jIgIh8bMxjyvL3yHccmuh8PGbfkh2XC7Tjb0Sk3f+7/0BEmgrsO+H/YdkZY/RrBl/A9cBlwMs52/4vcIf//R3AXf735wO7gDCwDtgP2P7vngauxltX72HgbTNo0zLgMv/7emCP/9pz1i5//zr/+yDwFLB5rv9W/vP9EfAt4EeV8P+nX/P7qxLjcxbfu8aafhX7WbH9//f1QMj/PJw/1+0qwfsad80wH74KHdfmul0leF95r13mul3V+FXMZwTYkjk/lLktB4FFE/z+1/zzi+Bdqz5V5vbYwAlgzWz8PfIdhwqdj/O0s2TH5QLteDMQ8L+/K187ivk/LPeX9kDPkDFmG9AzZvM7ga/5338NeFfO9geMMQljzAFgH3CliCwDGowx2433qfh6zj7TadNxY8xz/veDwKvAirlsl/EM+T8G/S8zl20CEJGVwNuB+3I2z2mb1PxWifE5GzTW1BRdCewzxnQYY5LAA3ifi6pW4Jqh6k1wXKtqE1y7qCmqss/IO4Gv+///O4Am//xTLm8E9htjDpXxNbKmmLvkKulxOV87jDH/bYxJ+z/uwFtfvOJoAl0eS4wxx8E7YABt/vYVQGfO447421b434/dPmMisha4FO+u6Zy2yx+++QLQBTxijJnzNgH/APwx4OZsm+s2qQWikuJzFvwDGmuqeIU+A6rCjTmuVb0C1y5qBib5jFztD5l/WEQuKFMTDPDfIrJTRG7N8/vZPv68F/h2gd/Nxt8DCp+Pc8323+V38UYC5DPZ/2FZaQI9u/LN1TMTbJ/Zi4nUAd8HPmaMGZjrdhljHGPMJXh3k64UkQvnsk0i8utAlzFmZ7G7lLtNauGotPgsJ401NQ36f12FpnBcqxpTvHZRk5jkM/Ic3jDmi4F/BP6jTM241hhzGfA24KMicv3YZubZpyzHHxEJATcC38vz69n6exRrNv8ufwqkgW8WeMhk/4dlpQl0eZzMDPXw/+3ytx8BVuU8biVwzN++Ms/2aRORIN4B6pvGmH+vlHYBGGP6gK3AW+e4TdcCN4rIQbxhKG8QkW/McZvUAlDJ8VkmGmtqqgp9BlSFKnBcmzfGXLuoaZjsM2KMGcgMmTfG/BcQFJFFpW6HMeaY/28X8AO8ocm5ZvP48zbgOWPMyTztnJW/h6/Q+TjXrPxdROQW4NeB3/ana41TxP9hWWkCXR4PAbf4398C/DBn+3tFJCwi64Czgaf9oRKDIrJZRAT4YM4+U+Y/x5eBV40xf1cJ7RKRxZlKeiISBW4A2ueyTcaYTxljVhpj1uINn3ncGPP+uWyTmv8qMT7LTWNNTcMzwNkiss7voXkv3udCVaAJjmtVbYJrFzVFxXxGRGSp/zhE5Eq8PKW7xO2oFZH6zPd4RavGVsV/CPigeDYD/ZnhzWVwMwWGb8/G3yNHofNxrrIfl0XkrcAngRuNMbECjynm/7C8zBxVL5svX3gf+uNACu/OzIeBVuAxYK//b0vO4/8Ur4Lda+RUjwU2+f/5+4F/AmQGbboOb0jFi8AL/tevzWW7gIuA5/02vQx8xt8+p3+rnOfcwpnKwBXRJv2an1+VGJ+z/P411vSr2M/Kr+FV6t0P/Olct6dE72ncNcNct6lE7yvvcW2u21WC95X32kW/SvcZAf4H8D/8x/wvYDdedecdwDVlaMd6//l3+a/1p/723HYI8EX/2PMSsKlMf5MavIS4MWdb2f8e+Y5Dhc7HwHLgv3L2LdlxuUA79uHNs858Rr40th2F/g9n80v8hiillFJKKaWUUmoCOoRbKaWUUkoppZQqgibQSimllFJKKaVUETSBVkoppZRSSimliqAJtFJKKaWUUkopVQRNoJVSSimllFJKqSJoAq0Qka+ISJeITLiGmohsEZFrcn7+cxE5KiIv+F+f97dvFZFNBZ7j10XkeRHZJSKviMhtEz2XUqowEVkiIt8SkQ4R2Ski20XkN/I8bm2++BaRO0XkhiJe51IRMSLyllK1XSlVmIg4OefDF0Rk7QSP/R0R+Sf/+z8XkY/7339VRA74+7eLyGeLeN3fEZHlOT8fFJFFJXhLSlUdEWnNicETY65TQ2Me+zERqcn5+aCIvCQiL4rIz0VkTQnb9b9FJC4ijTnbsseBKTzP2SLyIxHZ719D/ExEri9y3wV9bNAEWgF8FXhrEY/bAlwzZtvfG2Mu8b/umGhnEQkD9wLvMMZcDFwKbJ3Ocym10ImIAP8BbDPGrDfGXA68F1g55nGBQs9hjPmMMebRIl7uZuAJ/9+8bRERPZ8oVTojOefDS4wxB6f5PJ8wxlwCXALcIiLrJnn87+Ctt6rUgmeM6c7EIPAlRl+nJsc8/GN46zrn+lVjzEV417qfLmHTbgaeAcbdMC+WiESAHwP3GmM2+NcQf4C3xvLYxxa8jlio9IJHYYzZBvTkbhOR2/0e4hdF5AH/7vf/AP63f+ft9cU8t4gM+b1cTwFXAQG8ReMxxiSMMa+V9M0otXC8AUgaY76U2WCMOWSM+Uf/TvT3ROQ/gf8u9AR+D9VNIvI2EfluzvYt/r6ZRP0mvAvrN/sn3Uyv9qsi8s/Ac8AqEfmEiDzjHzf+Iuf5/sO/u71bRG4t7Z9BqYUht8dHRDaJyNYp7B7x/x329/+MH6svi8i9/k2wm4BNwDf983zU3+cPROQ5vzdtY6nej1LVSETeKN5IypfEG8EZFpHb8W48/UxEfpZnt+3ACn//tf6IkPv8+PumiNwgIr8Ukb0icqX/uF/J6e1+XkTq/e0bgDq8hHzsTe1VIvITEXktM+JERO4Skf+Z0/4/F5H/D/htYLsx5qHM74wxLxtjvprzuHtF5L+Br/u98f/tt+UeQErw56xamkCrQu4ALvXvnP0P/+537t23X/iP+985AZ5veGct8LIx5io/UX8IOCQi3xaR3x7TazXZcymlzrgAL3Et5GrgFmPMG4p4rkeAzSJS6//8HuA7/vfXAgeMMfvx7qL/Ws5+5wJfN8Zc6n9/NnAlXm/X5TlDwX7Xv7u9CbhdRFqLaJNSC1k053z4gxk8z9+IyAvAEeABY0yXv/2fjDFXGGMuBKLArxtjHgSeBX7bP8+P+I89bYy5DPgX4OMzaItS1S6CN2rzPcaY1+F1Cv2+MeZu4Bhej/Ov5tnvrXgjxjLOAr4AXARsBN4HXIcXX3/iP+bjwEf93u/XA5l4vBn4NvAL4FwRact53ivxEuNLgHeLN53yAbxzesZvAd9j8msIgMuBdxpj3gd8FnjCP98/BKyeZN95TRNoVciLeHeh3w+kJ3hc7nCWn+b5vQN8P/ODMeYjwBuBp/EODl+ZwnMppQoQkS+KV1vgGX/TI8aYngl38hlj0sBPgHf4Q7XeDvzQ//XNeCdg/H9z73gfMsbs8L9/s//1PN5JeSNeQg1e0rwL2AGsytmulMovdwj3tIdpcmYI91LgjXKmjsmvishTIvIS3miWCyZ4jn/3/90JrJ1BW5SqdjbeDeU9/s9fAyaaM/wzEekCbgC+lbP9gDHmJWOMC+wGHjPGGOAlzsTYL4G/83u3m/zzNHhTtR7w9/134N05z/uIP+x8xP/ddcaY54E2EVkuIhcDvcaYw2MbKiI/8HvE/z1n80M5N9KuB74BYIz5MdA7wfue93RMuyrk7XjBciPwZyIy0cl1InFjjJO7wRjzEvCSiNwPHMAbGqqUmprdwP8v84Mx5qP+8M5n/U3DU3y+7wAfxZvO8YwxZlBEbP81bhSRP8UbstWaGUo25jUE+D/GmHtyn1REtuBdPFxtjIn5w04jKKWmKs2Zjo8pxZAxZsiPvetE5Dngn4FNxphOEfnzSZ4v4f/roNeNamGb6nn1V/19vgrcCfyRvz2R8xg352cXP8aMMZ8XkR/jjfraIV7BzxDeDehHvNlVhIAO4Iv+/mbM62d+fhBvKtZSztwQ301O8m+M+Q2/x/pvc/Yf+37HPv+CpT3Qahx/WPUqY8zPgD8GmvDmWwwC9RPsOtnz1vkX0xmXAIem+3xKLXCPAxER+f2cbWMLmEzFVuAy4Pc4M3z7BmCXMWaVMWatMWYN3oiSd+XZ/6fA74pIHYCIrPCHljXi3fGO+fMnN8+gjUotZAfxhlRCzs2zYvgjS64C9nMmWT7tx+tNOQ+d0XleqXkuAqwVkbP8nz8A/Nz/Pm/s+D24HwM+KCItxb6QiGzwe6nvwrsxvhFvBNif++fjtcaY5cAKOVPh+00i0uLXL3gXXi82eEnze/Fi/UF/27eAa0XkxpyXnegaYhve8HBE5G1Ac7HvZT7SBFohIt/GK3BwrogcwbuA/oY/tOt5vKHVfcB/Ar8hUygiNvalgD/2ixu8APwF2vus1LT4w73eBfyKeEvVPI03nOyTBXY5V0SO5HzlDvvCHynyI+Bt/r/gnazHzr/8Pt58rbHt+W+8E/J2/9jxIN7FxE+AgIi8CHwObxi3Umrq/gL4goj8Aq83uBiZOdAv4g0P/Xf/fP6v/s//gVfNN+OrwJdkdBExpZQnDnwI+J5/nnPx6gOBt8rMw/mKiBljjuPNW/7oFF7rY/6Q6l14858fxkuCx56Tf+BvB2+1jPuBF4DvG2Oe9V9/N975+Kjflkxi/+vA/xBvKczteIXJ/rJAe/4CuN4fwfJmYNww8IVEvGswpZRSSimllFJKTUR7oJVSSimllFJKqSJoAq2UUkoppZRSShVBE2illFJKKaWUUqoImkArpZRSSimllFJF0ARaKaWUUkoppZQqgibQSimllFJKKaVUETSBVkoppZRSSimliqAJtFJKKaWUUkopVQRNoJVSSimllFJKqSJoAq2UUkoppZRSShVBE2illFJKKaWUUqoImkArpZRSSimllFJF0ARaKaWUUkoppZQqgibQSimllFJKKaVUETSBVkoppZRSSimliqAJtFJKKaWUUkopVQRNoJVSSimllFJKqSJoAq2UUkoppZRSShVBE2illFJKKaWUUqoImkArpZRSSimllFJF0ARaKaWUUkoppZQqgibQSimllFJKKaVUETSBVkoppZRSSimliqAJtFJKKaWUUkopVQRNoJVSSimllFJKqSJoAq2UUkoppZRSShVBE2illFJKKaWUUqoImkArpZRSSimllFJF0ARaKaWUUkoppZQqgibQSimllFJKKaVUEQJz3YBKsWjRIrN27dq5boZS7Ny587QxZvFct6OaaTyrSqCxrJRSSs0/mkD71q5dy7PPPjvXzVAKETk0122odhrPqhJoLCullFLzjw7hVkoppZRSSimliqA90GpB2NrexT3bOujsjbGquYbbrl/Plo1tc90speYNjTGllFJKLQTaA63mva3tXXzmod10DcZpigbpGozzmYd2s7W9a66bptS8oDGmlFJKqYVCE2g1792zrYOU43CiP85rJwc50R8n5Tjcs61jrpumVNXb2t7F7Q88z9G+GCf64wwl0tSEAgRt0RhTSiml1LyjQ7jVvLe3a5D+WArLEmxLSLuG04NJUs7gXDdNqaqW6XmOJR0Cfmwd64uzvAnqwgGO9MbmuolKKaWUUiWlCbSa95JpFwQsEQBEwBXjbVdKTds92zoI2kI4YJF2DJYluBhODSawLWFlc81cN1EppZRSqqR0CLea94K2lzi7rsEYg+saAEL+dqXU9HT2xogGbRbVhXHJxJYhnnZIOYbbrl8/101USimllCopTaDVvHfOkgZaa0MEbMExhoAttNaGOHtJw1w3Tamqtqq5hpGUQ0M0yPLGqBdjLtSGAtx54wVahVsppZRS844m0Greu+369YQCNksbI5y7pJ6ljRFCAVt7x5SaoduuX0/KMcSSaeojAZY2RljeFOXu916qybNSSiml5iVNoNW8t2VjG3feeAFt9RH6R1K01Ue0d0ypEtDYUkoppdRCo0XE1IKwZWObXtQrVQYaW0oppZRaSLQHWimllFJKKaWUKoIm0EoppZRSSimlVBE0gVZKKaWUUkoppYqgCbRSSimllFJKKVUETaCVUkoppZRSSqkiaAKtlFJKKaWUUkoVQRNopZRSSimllFKqCJpAK6WUUkoppZRSRdAEWimllFJKKaWUKoIm0EoppZRSSimlVBECc90ApWbD1vYu7tnWQWdvjFXNNdx2/Xq2bGyb62YpVdU0rpRSSim10GgPtJr3trZ38ZmHdtM1GKcpGqRrMM5nHtrN1vauuW6aUlVL40oppZRSC5Em0Greu2dbBynH4UR/nNdODnKiP07KcbhnW8dcN02pqnXPtg6CtlATCjCUSHOiP87Rvhi3P/C8JtFKKaWUmrc0gVbz3t6uQU4PJkm7BtsS0q7h9GCSvV2Dc900papWZ2+MaNBmMJ7iWF+ctGsIWEIs6WhPtFJKKaXmrbIm0CLSJCIPiki7iLwqIleLSIuIPCIie/1/m3Me/ykR2Scir4nIW3K2Xy4iL/m/u1tExN8eFpHv+NufEpG1Ofvc4r/GXhG5pZzvU1W2ZNoFAUsEQbBEQPztqigay2qsVc01jKQcTg0mED++MEI4YBG0RUd4KKWUUmpeKncP9BeAnxhjNgIXA68CdwCPGWPOBh7zf0ZEzgfeC1wAvBX4ZxGx/ef5F+BW4Gz/663+9g8DvcaYs4C/B+7yn6sF+CxwFXAl8Nnci3u1sARtAcB1DcYYXNcAEPK3q6JoLKtRbrt+PSnHEE87gBdXLoZFdWGiQZsjvbG5bqJSSimlVMmVLYEWkQbgeuDLAMaYpDGmD3gn8DX/YV8D3uV//07gAWNMwhhzANgHXCkiy4AGY8x2Y4wBvj5mn8xzPQi80e/RegvwiDGmxxjTCzzCmQt1tcCcs6SB1toQAVtwjCFgC621Ic5e0jDXTasKGssqny0b27jzxguoDQVwXAjYwvLGKA3RICMph5XNNXPdRKWUUkqpkitnD/R64BTwbyLyvIjcJyK1wBJjzHEA/9/MmicrgM6c/Y/421b434/dPmofY0wa6AdaJ3iuUUTkVhF5VkSePXXq1Ezeq6pgt12/nrRrcIzX8+wYQ9o13Hb9+jluWdWo+FgGjee5sGVjG3e/91KWN0VZ2hihPhIglkyTckoXX1vbu7j53h1cd9fj3HzvDp1brZRSSqk5Vc4EOgBcBvyLMeZSYBh/iGcB+cbTmgm2T3efMxuMudcYs8kYs2nx4sUTNE1V1cv1GwAAPaZJREFUOwEwYIwBk/8Dogqq+FgGjee5kumJbquP0D+Soq0+wp03XlCS9aB1qSyllFJKVZpAGZ/7CHDEGPOU//ODeBfdJ0VkmTHmuD+ksyvn8aty9l8JHPO3r8yzPXefIyISABqBHn/7ljH7bC3N21LV5p5tHTREgyxtjGa3xZJp7tnWUZKL/AVAY1lNaMvGtrLEUu5SWQA1oYDGrlJKKaXmVNl6oI0xJ4BOETnX3/RG4BXgISBTSfcW4If+9w8B7/Wr8a7DKzD0tD80dFBENvtzIj84Zp/Mc90EPO7Prfwp8GYRafYLDr3Z36YWoMxyO7m0yFHxNJbVXNHYVUoppVSlKWcPNMAfAN8UkRDQAXwIL2n/roh8GDgMvBvAGLNbRL6Ld2GeBj5qjHH85/l94KtAFHjY/wKvqNH9IrIPr7fqvf5z9YjI54Bn/MfdaYzpKecbVZVrVXMNB7uHGBhJk3RcQrZFQzTA2ta6uW5aNdFYXkC2tndxz7YOOntjrGqu4bbr189Jj++q5hq6BuPZHmhAC5QppZRSak6JMXmnEy44mzZtMs8+++xcN0OVwd2P7uELj+/DErAEXON9/eEbzuL2G86Z6+aNIyI7jTGb5rod1Uzjefoy846DthAN2oykHFKOKdm85mpty3RoLCullFLzT7nXgVZqzm3v6GFxXYiQbeEaCNkWi+tCbO/Qjkylxsqddyzi/Ru0hXu2dcx6W8pZoEwppZRSajrKPYRbqTnX2RtjUV2YxfWR7DZjjM6jVCqPzt4YTdHgqG1zOe+4XAXKlFJKKaWmQ3ug1by3qrmGkZQzapvOo1QqP40XpZRSSqnCNIFW895t168n5RhiyTTGeP+mHMNt16+f66YpVXE0XpRSSimlCtMEWs17Oo9SqeJpvCillFJKFVb0HGgRWQOcbYx5VESiQMAYM1i+pilVOjqP8gyNZTUZjRellFJKqfyKSqBF5PeAW4EWYAOwEvgS8MbyNU2p0qmUdW3nmsayWmg09pVSSilVSsUO4f4ocC0wAGCM2QvoFYiqCpm1ZLsG4zRFg3QNxvnMQ7vZ2t41102bCxrLasHQ2FdKKaVUqRWbQCeMMcnMDyISAEx5mqRUaVXSurYVQGNZLRga+0oppZQqtWLnQP9cRP4EiIrIm4D/Cfxn+ZqlVOl09sawBTpODZF0XEK2xaK60EJdB1pjWZVcpQ6TrrQ1rZVSSilV/Yrtgb4DOAW8BNwG/Bfw6XI1SqlSqg8HONI7Qizp+MvzOBzpHaEuXHQNvflEY1mVVO4waVvg+cO9fPjrz/DWv//5nA+V1jWtlVJKKVVqxSbQUeArxph3G2NuAr7ib1Oq4g3GUzjmzDhlAzjG274AaSyrksoMk3Zcw/H+BAawRTjYE5vz+ca6prVSSimlSq3YBPoxRl9kR4FHS98cpUrv1FByStvnOY1lVTJb27t47nAvh3tiHO6J4RoXYyDlGOIpl66BOHf9pH3O2qdrWiullFKq1IodwxoxxgxlfjDGDImIjoFTVSHluFPaPs9pLKuSyAzdFkAA13hf4MWVJeAaw56uIba2d81Z0qprWiullFKqlIrtgR4WkcsyP4jI5cBIeZqklCojjWVVEpmh20sbI4AgY35vDLiu0arXSimllJpXiu2B/hjwPRE55v+8DHhPWVqkVImZAos0Fdo+z30MjWVVApkK1yLC8iY42jdCyjkTVAZIG2gOa9VrpZRSSs0fRSXQxphnRGQjcC7eaL12Y8yCrMCkqo9leQWO8m1faDSW1WSKXZJqVXMNXYNxakIB6iNBQnaClONVvBZABCwRBhMOZ7U1TOm5lVJKKaUq1YQJtIi8wRjzuIj85phfnS0iGGP+vYxtU1Wkki+MLQxOge0Lhcby/Faq+MvMaw7aQlM0SNdgnM88tJs7Ydzz3Xb9ej7z0G5iyTTRoE087WBbgIGAbSHiDeHOVL2eynMrpZRSSlWqyXqgfwV4HHhHnt8ZQC+6VcVfGLsI5EmW3XGzNuc1jeV5qpTxl5nXXBPyTg01oQCxZJp7tnWMe64tG9u409/nSG+M2lCAmpCNMXBqKIFrvJ7olc1Rtmxs4+Z7dxT93DNVyTf0lFJKKVXdJkygjTGfFRELeNgY891ZapOqMlO56J4Lbp7h2xNtn480luevUsZfZl5zrmiw8Bzm3ArXW9u7+MSDu+iNpQj40yNcAyMph63tXVN+7umq9Bt6SimllKpuk1bhNsa4wP+ahbaoKtXZGyMatEdtK8eF8XQVSpMXTvrs0Vien0oZf6uaaxhJnZnwMDCSYt+pIboGE9x87w62tncV3HfLxjZaa0MEbMEAQdtiRVOUxmiQe7Z1jHtu8JLrlc2lXUUt94aCiPevVgJXSimlVKkUu4zVIyLycRFZJSItma+ytkxVjdm6MFYlobE8z5Qy/m67fj0pxxBLphkYSXK0b4S0Y1jaEM725I5Nore2d3HzvTu47q7HOdAdY0l9mI1LG1i/uI6GaDCbzF+9voUjvSO8cryf/V2DnB6KZ+dHl1Il3NAzxvsbKqWUUmr+KTaB/l3go8A2YKf/9WwxO4qILSLPi8iP/J9bROQREdnr/9uc89hPicg+EXlNRN6Ss/1yEXnJ/93dIiL+9rCIfMff/pSIrM3Z5xb/NfaKyC1Fvk81DbkX3ZkLx3JcGKuS0FieZ0oZf1s2tnHTZSs4NZjgUM8IjmtorQ3REA3l7cnNDJfuGoz7S1rB0b44g/Ezhd1HUg61IZsHnztKc02QSMAm6Rh6hlPcdNmKkg+rnssbeiNJh1ODCQ73xDjRHy/76ymllFJq9hWVQBtj1uX5Kvbq7A+BV3N+vgN4zBhzNvCY/zMicj7wXuAC4K3AP4tIphvhX4BbgbP9r7f62z8M9BpjzgL+HrjLf64W4LPAVcCVwGdzL+5VaW3Z2Mblqxs52B3j5WMDHOyOcfnqRp1vWIE0lqtXbk9v7nDqLRvbuPPGC2irj9A/kiJoCbUhm0//8OVJh13ne40HnzvK4vowQVsI2kJvLJVNiKNBm71dg9l23P7A8yTTDjWhAEOJNMY1pF3Doe4YAyPJbDIv4j3X4voI6xfXcd6yBlY2R9ne0VPyv9Ns39DLJM2Huoc53j/CYDyVd9k8pZRSSs0PEybQInKViOwSkSER2S4i503lyUVkJfB24L6cze8EvuZ//zXgXTnbHzDGJIwxB4B9wJUisgxoMMZsN8YY4Otj9sk814PAG/0erbcAjxhjeowxvcAjnLlQVyV296N7eOjFE1gC4YBgCTz04gnufnTPXDdN+TSWq9vYnt6xw6m3bGzj27du5nPvvJBYyiXpuHkfN5nc+cMh20IQRODUYAKA7uEEg/E0XYNxbIGBeJoTAwnaTwzQ2RMDEQL+WeVIX5yQbXHnjRdwaijB8b4R2k8M0HFqiMF4atyw6kI3CKZq7A2FtvoId954Qd4betN9zXjK4fRQgsPdsXFJs2sMrx4f4MtPHJhW+5VSSilV2SZbxuqLwMfxhnveCPwD3gVtsf4B+GOgPmfbEmPMcQBjzHERyVzVrAB25DzuiL8t5X8/dntmn07/udIi0g+05m7Ps0+WiNyK1xvG6tWrp/C2VK77njiAJRCwvCtnSyDtutz3xAFuv+GcOW6d8s3rWIb5Hc/FVtqeSUXure1dPHe4F9cYQrZFTcimbySFcQ2JNOw+1p9dmupIT4y0/70BUo6XPFquwRaLcEhY2hihqSYEwGA8jWsMtiWkXcOxvjitdUHWttZlX7uUlbNzq4NP9H6n8prxlMNwIs1wwiHtuqN+l0y7PN/Zy5P7unmyo5vuoeSU26yUUkqp6jDZEG7LGPOI35P0PWBxsU8sIr8OdBljdha7S55tZoLt093nzAZj7jXGbDLGbFq8uOi3psYYTjpYY/7ilnjbVcWY17EM8zueiy2MNd0CWplkUvD+4GnH0DeSIhqwcPxc0fh/dQMkHYPjeglx7n9QyjUkHJe0a0g7Lkd6Y9yzrYPmGm/5KuNmkm5vDnRmWPVcVM4u5jUTaYee4SSdPTGO9Y3QP5LKJs+D8RSPvHKSP//P3fzGPz/Jp/79Zf7zxePZ5HlVc7RsbVdKKaXU3JmsB7pJRH6z0M/GmH+fYN9rgRtF5NeACNAgIt8ATorIMr/HahmQGTN3BFiVs/9K4Ji/fWWe7bn7HBGRANAI9Pjbt4zZZ+sk71VNU23IZiQ1Ool2jbddVQyN5Sq2qrmGrsF4tmcZ8hfGKvZxY2WSyaWNEY71xUFADAwlHWxLCFiCMZByXYw5cwfDNYaALdkeaICgJWC8YmJnLa5lz8kB4ikX14BjvOQzGrSJBq1sT2+xa0Rvbe/inm0ddPbGWNVcw23Xr592rYVCr9nZM0zvcJKhRJqUM7qn+Xj/CL/c182T+7t58UgfuVOdBbhgeQPXnLWIaze0sqqlhg13TKtpSimllKpgkyXQPwfeUeBnAxS86DbGfAr4FICIbAE+box5v4j8DXAL8Hn/3x/6uzwEfEtE/g5Yjldg6GljjCMigyKyGXgK+CDwjzn73AJsB24CHjfGGBH5KfDXOcWG3pxpiyq9j1y3jn94bC8p50yPsyXedlUxNJYrzFSSwduuX89nHtpNLJkmGvRuWOUrjFXs48a24emDPYRtoa0hQnNNkFNDiWxyuKg2SO9ICluEgGWNSipdAwGEoI1fLAxs20u2Md4olKGEg2sMQUswRnAx1EcCrFtUl32eYhL/Ug/zzn1NYwyOMQwn0iyqi9Ab83qRjTHsOTnEL/ef5sl93XScHh71HOGAxaY1zVyzoZXNG1pp9oesK6WUUmr+mjCBNsZ8qAyv+XnguyLyYeAw8G7/tXaLyHeBV4A08FFjTCYj+33gq0AUeNj/AvgycL+I7MPrrXqv/1w9IvI54Bn/cXcaY0pf7lUBcNHKJmpDNsNJB9d4yXNtyOailU1z3TTl01iuLFNNBrdsbONOvJ7iI70xVhZIuIt93Ng2RAIWScflSO8IAEHbwhivonZPLJXtgbYtwTXePGbwel2XNYY52ucVFQvaFo7rzaFe2hDmWF8cES+5TouXRAP0xlJ8PiepLybxn8n87nw+ct06PvvQblJOknDAIp7yhp7fdNkKnj7Q4yXN+8fPZ26KBrl6QyvXbGjl8jXNRILjR9oELItIqNhVIpVSSilVTcSYvNMJRz9IZAnw18ByY8zb/GVqrjbGfLncDZwtmzZtMs8+W9RyuGqMm+/dwYHTQwzG0yQdl5BtZXuYvn3r5rluHmvv+HHB3x38/NtnsSXFEZGdxphNZXrueR/LUPnxfPO9O8b1uMaSadrqI9OKmekMbc5tw8BIimP9I9mh2GHbwsVLeGOpMz3OloAtwqL6ECnHsLguzFAiTf9IitqwTThgc2owQdJxEby50mOFbaE+GuTZT78p73solPhfd9fj/lrTZ+aKGGPoH0nxi0++oai/k+MahhJphhNp4imHpzt6eOCZTo71x4gEAzRGg+w/NURsTP2GVc1RrtnQyrVnLeK8ZQ3YY4o+iAiRoEVNMEAkZBEO2JntZYtlpZRSSs2NyYZwZ3wV+DfgT/2f9wDfwes1UgvcnpMDDMTTWAi2CGnH0D2cJO0MzHXT1HhfRWN5zhU757cY0x3anNuGBv/fwz0xDBCwveHa/fH0qH1cA5GgxdrWulEJ7tb2Lj7x4C5O9MfyVnjLpJv+yG7Obqsf95jMc2VuBGSKeWW25w65HhhJcXooQSLtUhOy2dreVfC9Oq5hOOklzSM5ifGJ/jidfTEQOD2UxDVnepoFOH95QzZpXt0yfg550K9UHg3ZRIP2qMReKaWUUvNXsQn0ImPMd0XkU5BdZkZLLCvAG57puAYHgzGQuY7M1/uk5pzGcgWYbrGvfMYObU47hq7BOLd9YyeXrW4u2BudaYPjmmyvMUDIFtYvrmP3sf7sMlXeGu+2V4HaD+tP//BlVm0701Psum7+8uiMLpueLDAne7IbAZlh3qcG43QPe8muALVhe9wNAzebNDuMpByMMRhj2Ns1xC/3neaX+7vpODV+PvPla5q5dkMrV61vpaV29Hxm2xKiQZtIyKYmaBOwdYi2UkoptRAVm0APi0gr/nWQXwSov2ytUlXFGDOqGm12uZsipgcoT8pxiSUdHLfsfzON5Qow1WJfE8lUuU46LpYIKcclYAmuMRP2Rl+9voV//Nm+7LDtgOUlyknH8NqJgVExbWfuihlDLOVkp2yc6I/z3OFePrplAz2x0b3VhVh52gKTz3HOzO++/YHncY0hErBZXB+mPhIklkzzpZ/vZ9O6FoYTaWJJL2lOpl12HenzK2ef5vSY+cyN0SBXr2/l2rPGz2cWEcIBr5c5ErTzznVWSiml1MJTbAL9R3hVcjeIyC/x1pC9qWytUlVlOJG/A7PQduX1kI2kvN6xkaRDynE50R/n5WNlH/ausVwBplLsCwrPcd7a3pWtcm2LkEi72XWaAfb7vay/+7VnuGpd66j9HnzuKBiT7WV2XKgPe8UAU3lGj6Qdl8x06BMDiTPbXcM//mxfwd7nsWxb8g65LmZY+5aNbTREg6xuqUFEvOrZriFgCQe7h+kaiDMUT/PUgW5+ua+bpw/2jJvPvLI5yrUF5jMHbYtI0PaGZgdtrLEL3CullFJqwSsqgTbGPCcivwKcizdq7jVjTKqsLVNVw53i9oUqkfaS5VjSIZF26RqI80JnX/breH+87G3QWK4cmV7VfHIT5vpwgFNDCRqjwXFDm+/Z1kFLbZDuodSECaxrYEdHN9s7uglaQtC2aIgGQIRwUBAE1zUMJR0ClmABLTUhTg56iXJqkpER+RLufCwBjMk7vLzYYe0rm6KcHIwTDti4/qLUg/EUtlh8/Hu72HWkf9RIDgHOW9bAtWe1cu2GRaxuPfN8lgiRoDePuSZkE9Rh2UoppZSaxIQJtIj8ZoFfnePf/S+4dqxSC53jGmLJdLaX+dRgghc6+3j+sJcwH+0bGbdPbbg8w0Q1lqvH2LnA+7qGSLuG2lAACcmooc2dvTFaa8Nnql9P8LyZlDLlGlKuQyzl9cwaA0FbcI2La7zea0u8KRiWQClnFbjG+7IZP7x8smHtI0mHoUSa37x0BX/36B5iCW/kxmAinU3gj/Z7MRUKWFy+uplrz2pl85j5zOGg17tcE7IJBywt/qWUUkqpKZmsB/odE/zOAHrRrZTPGEM85WaTZq+HuZ8XOvvY1dnHoZ7xFZajQZvXrWzkklVNXLKqkQtXNLHmzrI0T2O5SoydC+z4iezpoUS2WnZmaHOm17Y+4m0/0R8nni489iMzXDv357RrcF1n1IgRY6BrKOnPiz6z7vNMZV7fdQ1pxxC0Zdwc59xh7R+6Zi0XrmzkUPcw8ZTDC519PLm/m5GUS//I6IETjdEgm9e3cO2GRVy+tpmoP2c5YFlepWx/WPbYJaiUUkoppaZiwgTaGPOh2WqIUtUomXYZSXpzmU+OGZJ94PTwuMdHAhYXrGjk0lVNXLKqiXOW1FETDmSLFEUC5RlCqrFcPcbOBQ7ZFinHzVbJBm9oc104QO9wgoPdw9giOK6ZdM5uJg3OJLIGr3jY2Jw78zhve+m6oDPPZPs3BNYtqh03x3nzhlaGE14F7b5Ykh88d4Qn93fz9IEehvPMZ75mQyvXbGjlguWN2JYg4lXLjvpDs0NliimllFJKLUzFFhFDRN4OXABEMtuMMeXpK1OqQmWKf8X8IdnPHe7xEubD/ew/NTQu1QgFLC5Y3sAlq5q4dFUTG5c1UJdNmC0igdkvVKSxXNnGzgVeXB/mSO8IlsD+rkESaW+otcG7IdNSE6R7OIVrICiCg5mw/sDYT9vY5Dl3zeZySRtwkg7dwwnWttaRSDsMJxyGE2k6e2M86VfNzj+fuZ5rNizimrNaWeMXEwsFLGpCAW+ZqaAOy1ZKKaVU+RSVQIvIl4Aa4FeB+/Cq9j5dxnYpVTHiKYd4ykuYdx7q5fnDvbzQ2c/ersFx80ODtnDesjMJ8wUrGmiMhogEbMJBa87nXGosV76xc4FtS6gN2wwn0iTSJps8A6Rdl/4Rb8mlkOWtVWzbAk7hJHqyxHi2Fp8zwPH+BMY1XP1/HiNoWViWjCumF7SFy9c0e0nzBm8+c8CyiITOJM06LFsppZRSs6XYHuhrjDEXiciLxpi/EJH/h86ZVPNUpvhXz3CSZw70sPNwLy909vHaifEJs20J5y2t55LVTVyysomLVzXRVBPyepeDFVnVV2O5goxdnurq9S08/PIJjvXFcIy3ZnI4aJNMO1giJMd8ANMuBG1vKScXSDqFl46zALFkNtYaL4qFV6n/xOD40mcNkQBXb2jlmg2L2LSm2Z/mYGWHZYcDuiazUkoppeZGsQl0plxwTESWAz3AuvI0SY1VaA1YVRqZ4l+9sSTPHOzhmYM9vHC4j/YTg+OKJ1kC5y6t5+KVTVy6upnL1zTRUhsmErQIB6qiJ0xjucSmG59jq20f7B7iqQPdYCBg+2scG3LWMc6f+GYqUE+WFruAlDh5Dlpk14aeqrG7BW0hErBZ0hDhX95/WXZ5qZ0Hevi3Jw9ypG9Ej39KKaWUmnPFJtA/EpEm4P8CO/1t95WlRWqUsRfZY5d+UTPzk5ePs6Ojh+cP9/LK8YFx69kKcPaSOi5Z1cTlq5vZtK6FRbXhsgzHziRiwcVrX1eyJx1PY7mEZhKfY6ttD4ykcQ2IgG1ZpCboTZ6uUvc9L2uqIeU4nB5MTrpWdD6CN4pjRVOUUECwRBhKpFm3qJaAbbG1vYu/erg9+/c9cHqI276xk/pIgLPb6jWZVkoppdSsm2wd6CuATmPM5/yf64CXgHbg78vfPHXPtg5SjkP3UJqk4xKyLRqigezSL2pm/v/t3XmUXGd55/Hvc6uq95bUqyRbsqWWZNobXrHlBaOASQyZscnEGUw2MuOJDQfGIasNQxLiBAIHAkMCydiHeDBhCzEBfCYGA3YUIyPb8oJ3gVZsLVarF6n37lqe+ePealV3V7e6pa6uRb/POe2uun1v9XNL/Zbvc9/3fd73fPnpadvWtdWHCfOZTWzsaKGtsbrgw7FzEzE8k1ro11dbPnGz9TBPTYJz12g+XvucWm07W2XbPayyXQ4y6TTLaqtIpp2ewfETStBXLq2hoSZOYMbweIozmsPkGSa/v/0jSXqGwuHew2Mp3UwUERGRojheD/RdwLUAZnYN8HHgfwIXAncTFiCSAtrRNUDf0DjZ1WRSmbCg1dSeUpluaCzJ0z8/ctz91rTUcdEZTVy6pomNa5tZuax20YdjT03ECvErUFuet83bu/ij+55lcCxFOuN0D47xR/c9y6duvIBNne3TkmA4tkbz8Uyttl2ODg+N42ZctqaZLTu76R+d+72fbPNKpjMYMDyeIpl2br2mY2Kf3Pf3UP8oqbTjQCodzvvOXUe62PLdaBEREZHKc7wrt5i790aP3wnc7e7fBL5pZj8paGQCwPBYmkm5skM62i6TjacyPPNqH4/u7OaJPb08t+9ozvzR/B76gzdx2rLaoi99ky8RW2Bqyyfg4999mSPDSWJmxMzwDBwZTvLx777Mps72vEnwSDLNqqa6vK+Xm2Q1VMXoH0kyPJ7i6HCyLG+KjaWc/UdG2X/ktXkdZwaJwGhuqGJoLM3RkSSr8sxvzr6/6YwzGq23ZdF/DhwZZeXS6jndrCi0mYbyB9UNS4odm4iIiCys4ybQZhZ39xTwFuCWeRwrC2B0hqGcM20/laTTGZ7bf5QtO7t5fHe4HvPg2PxGP69rbyhQdPOzCL2RassnYE/PMIExsVa3GXjG2dMTJm1Tl5zqGRqjdyjJkeFx3nX3Y5MSwmySNTiapG84OTHcOTAISnTd4lgAmczCz512h7G0UxULiNcG/Oj2N+fdL/v+dvWPYhyLIxEEmMGh/jEuOqNpgaObv5mG8gf1y1YUOTQRERFZYMe7cP4a8B9m1k1YvfdHAGa2Hjha4NiEmS9cy6+v6uS5Oy8e6GfLzm4e293D06/00T8yPWFesaSGi89cxmVrmrlqfStv/cwjRYh2fnITsQJRWy6ATZ3t3EmYQO3oGmBgNEVTXYLWhuppc3TvemQ3g6NJeoeTGEwkhBkPl206MpIs6rnkk85AbSJg5ERLbR/HoYExLlo9cwKcfX9v/fJTWPSGxQIjMMi4k3IviaHSMw3lt1i8ukghiYiISIHMmkC7+0fN7CFgJfB9d5/oNCGcPylSMO7OjkODPLLjMI/t7uWpn/fSNzw9yWhrrOaSM5q4vKOZq9e30tHWUA7LSU2Sm4hhwYL3CKstn5iO1np2dA1i7mHvs4cJ74rGKt5192OT5rve9cjuSaMIphYUe7VvmL4oeSb75xn9K5Ri8pxVqOQZCJePGxpj8/auGecxb+ps5+IzmugaCOdAdw+OMZ7OEAuMjub6kpj/PNNQfk+nxooYloiIiBTAcS/U3f2xPNt+VphwZKrcYYtTt1cad2dv9xA/2tnNj3f2sG1v70TV3VzN9VVceuaxhHlDewNBULgK2YtlU2c7mzrbsVv3Pl+I11dbnr/br+vkj+97loHRFKl0hngQUJcIGEtl2NszyNHhJAePjvD0K30kYrCmZfKUgNyCYqub6tjXN1KWbTcAggBSC5xLm0Ey48etpp0doZGIGWtb6xmJCine8bazFzagEzR1KH82vszQPCeHi4iISMnT3McSl4gZY3mKCyVi5XgZPt2rvcM8urObLVHhr66B6R02y+oSXBotKXXV+lY6VzQWteCXnDo2dbbzyRsv4K5HdrOvb5hVTXUcGR7nyMg4PYPJsBhWLCCdcYbGw97RtsaaieNzC4rdek0Hj+3uCW+IldkcjOpELBwynTn5DDr3pqAxt6W/ckdoZP8dSmkN6Jni+4XbB/uLHZuIiIgsrIIl0Ga2GvgSsALIEFb9/ayZNQP/DKwB9gL/1d37omM+CNxMWGj6Nnd/MNp+CfBFoBZ4APg9d3czq45+xyVAD/BOd98bHfNu4MNROH/l7vcW6lwLKTPDhfZM20vdgSMjbN3VExX+6uHA0dFp+yypiXPJmU1c0dHC1RvaOHvlqZEwZys0J9rWnF/sWHKd6m05OzIg6+pPPMzR4TB5zhb/ihlkcPqGk9RXxyf1Qmbn6G7qbOcdF67kWz85SHhegJd+Lp0IwvnG7uHjkx3R7USF0wgTc5jb0l9T/x1KTanHJyIiIgujkD3QKeAP3f1pM2sEnjKzHwC/Azzk7h83szuAO4Dbzewc4CbgXOA04Idmdpa7p4F/IKwa/BjhRfd1wHcJL9D73H29md0EfAJ4Z3Rh/+fApYTXa0+Z2f3Zi/t8tr82MK1qbikIAiPmPmkpq1hOVeBS19U/ytbdPWzZERb+erVvZNo+DdXxiR7mN57VytkrlpTN+S2U3GVw8EzBKomdoLJqy1DY9txYHZ8Yim0G8SDAgJpEjNqqGO2NNTP2kn7mpotZ2/ozvrBlD0PjaTBIl+jdsOoYxGIxRsbTmGcwM/wkQg2AqnhAEA3bBmhtCGtszbb0l4iIiEgpKVgC7e4HgYPR4wEzexk4HbgB2BTtdi+wGbg92v51dx8D9pjZTuAyM9sLLHH3rQBm9iXgHYQX3TcAH4le6z7gcxZ2Vf4S8IPsurfRxf51hJWI84oHNq1qbiloq0+w7+jkYc1ph5X1BV0zeMFc9rGHpm2rr4px8ZlNXLGuhTeub+Oc05aUXdGvhTZ1GZxSUm5tGQrXnjdv72J/1FPqhEXFxtNhl2xddZwN7Y187ZaNE/ve9chuPvydFyYKjW3qbOe2a8/itmvPAuCSv/w+vUPJkuyFvvjMFq7oaOazD++MltqC+awSF1hYMbsqFrBiaQ1HR5K0NVRzeHBsolp5Y004fDu3p15ERESklC3K1bqZrQEuAh4HlkcX5Lj7QTPLXtmeTtgrlbUv2paMHk/dnj3m1ei1UmZ2FGjJ3Z7nmBnNZS7eYuvNU3V6tu2LrS9Pka+pahIBF5/RxJXrwjnM55++lHis/It+LaR8y+CUonJpy1CY9vyJ721nOJnJW9zvyHCKKzqagckjCpbVJmZM5keSmZJMngH29Q2zdTe0N1bRP5JiPJ2Jlo9ioscdIJlOTyouZoSJc3NdgsGxFCPJNIcHxqiKByyrq+L26zqB0p3PLCIiIjKbgifQZtYAfBP4gLv3zzKXNd8PfJbtJ3pMbmy3EA4nJb6kjd2HB2ltqDruXLzFNDzDhMOZthfa0eEkj+/pYeuuHrbu7uGnrw3Muv9977mC169aRlVcCfNs8i2DU2pKuS1H8RW8Pe/sGiQ1w5BrAx54/iC3XXvWxIiCVNrZc3SI8XSYdL/3K0/R0lDN6qY6ViypYng8vWCxLbSjI0kOHO2lJh7Q2lDNktoE/SNJXukdDnvfCedFpzMQC8Le+EQsIDAjk3GGxtMsrUuQHBxnPJVheDzFM6/08cf3Pcsnb7xgoqdeREREpJwU9GrdzBKEF9xfcfd/jTYfMrOVUY/VSqAr2r4PWJ1z+CrgQLR9VZ7tucfsM7M4sBTojbZvmnLM5qnxufvdwN0ANSs3eCrt7D8yyvq2+hM74Qo0MJpk295etu7q4ce7enjpQP+8eswuXdNcsNgqSe4yOKWo1NsyFL49b97eNTF3N58MsP3QIO+6+zF+dqifwKB7cMrw7LQzlkzx5N6eky7GVWj11TFS6Qzj6QwHjh6rXRBYOI1kNJmhOmZRQTCjuaGKvuEkGRzMGUs53YPjpNOOB07GYTSVYWxwnA9/+3m23PGWIp6diIiIyIkpZBVuA/4ReNndP53zo/uBdwMfj75/J2f7V83s04SFhzYAT7h72swGzGwj4bDR3wb+bsprbQVuBB6OKvo+CHzMzJqi/X4R+ODsATOxvsqpUPF5JsPjKbbt7YsS5m5e3N9PekrloHhgXLB6GVeta2FjRwu//oXHixRt5djU2c6N+47whS17sFiittjx5Cq7tgwL2p6zc5mffmXWumUT9vYM0jM08xSLw4OlMf1iNgb0j6QYSzuZjBME8Fr/KOmMY2a01ccZGAurjFcnYiytjdPaUENtVYzDA2OMpjLUR0PozSavH+3AviOjbN7eVdbDtrN/F6/2DU+a4y4iIiKVrZA90FcBvwU8b2Y/ibZ9iPBi+xtmdjPwCvBrAO7+opl9A3iJsOrv+6KqvQDv5djSN9+NviC8qP+nqEhRL2HlX9y918z+EtgW7XdntgjRTNwhmc7QUh/O2ztVjCbTPPXzvoke5uf2HZk2RDVmxnmrlnDlulau6Gjh0jVNJT3UuBxt3t7FfU/vp62xmu3p5PRS5cVVVm05PG5h2nPuXOaMO7Go93U2B49OX8u83DiQyng4DD16nM5kqImHBcEaaxKsILzhlgiM4WQ4RLuhOk4sMJJp587rz+XWLz/FeJQ9T9zHiJbuKqVaE/N1vDnupboknYiIiJy8Qlbh3kL++YsAecfuuftHgY/m2f4kcF6e7aNEF+15fnYPcM9c4w2PgZ7BJGctr57PYWVlNJnmmVeO8NjucB7zM6/2kZySEQQG5562lCvXtbBxXQtvWNNMQ7US5kIq8SrcZdeWw+NOrj1v3t7FbV9/ZiIBzxbPOlXkJr7ZommjqQyv9A7T1lBN+5IaahMxXusfpbW+ij094VzzjtZ6/vSXO9nU2c7aljq2HxoMX9CPfauOWUnVmpivqe01t2AdUMpL0omIiMhJKr2r9SLy6KuSeqDHUxme3XckLPq1q4enX+ljLDV58qUZnL1iCVdEQ7IvW9vM0jKoCF1JyqUKdzk5mfac7WEcHEuROyCjVCtmF0L2XKeu/ewOhwbCXvYggIHRFEtrE2xob2AkmQ7Xt468/fyVbD+0Y9LrASTiAUdHklz9iYfLcvhzvvZam4ixr2+4pG+GiYiIyMnT/+HzONhfvkMwk+kMz+8/OpEwP/XzPkaS0yv9nrW8gSvXtbKxo4WNHc0sq6sqQrSLIxGQt2BTooQKg5dDFe5ydSLtOZsEneryLdeVfX5oYGyiR35P9xAAVbGAjDu3fvkp1rbUcbB/NO/rDo6laaqLz7rEVynL115HkmlWNdXpZpiIiEiF09V6HulZKu2WmnTGefHAsYT5ib29eZfGWddWzxXrWriio5XLO5ppbajcYepTpWaodjzT9mIo9Src5exE2nM2CSqfT4KFZ0B1ImA05+5TIjDS7tN65bO91KNRo4oFsLd3mNEZ1swGGE+FBckKsV53oeW219pEjJFkWFDt1ms6uOuR3boZJiIiUsH0f/gydvMXt/HE3l4GRqcnXWta6sKEeV0rGzuaaW+sKUKEpWGmJKiUkqNNne3cSdjziQVql0WW7WGcOnz5VOIwKXkODOKxgDhhLYXsEPm8x7qTzhx7HYiKiPmx5+PpY6+dHf5cLnLb676+YVZNGYaum2EiIiKVSxfqZeyh7V0Tj1c11XLlupaJecwrl5bUSkgiZSXbwyjHZBwyniETJcGBwWyd+1WxgFQ6PWOSnc4421/rpyoW0FgTZ21rQyHCLphNne15e8x1M0xERKSy6X/uJcbd2XV4kK27enh0V8+s+/6Xi06PeplbWNVUt0gRlp/qmDGWZ+2h6hKa45q7LI4q9xZfNgn6nS9uO+6+p5JUBuqrYgSWIeMOGZ+WRMcNqhMxWhuq2dc3PLHs19TefLMwCR9PZzg8OM6vX9a8OCexCLLJtd269/lixyIiIiILSwl0kbk7e3uGw4R5ZzeP7+mhe3B8Tsd++p0XFja4CtFYm2Asz3vaWEKFflS5t/Rs6myfsQDdqcBy7i9lk99dH3s7AJf+1Q84OpwkFhgeZciec2BrQxXxmNFUX0VtIsbBoyOkHeJmJOIBNfGAobEU46nwqETMeOD5g9x27VmLdHYiIiIiJ0ZX64vM3dnXN8KPd3Xz6M4eHtvdQ9fA9CrBzfVVXL62me++8FoRoqwsrfVV9A6NT+opCyzcXipUube0uDs/OzSI2UwlsE49uQn1hvZG9vYM0j+Swj3sjQ4Ie57PaKplaDxNe2MNf/rL50wb5nz1Jx4mZjAwlqIqFmAGGXd2HB5k8/ausikkJiIiIqcmJdCLYP+REbbu7GbLzm4e29PLa0enL+2ytDbB5WubuXJdC1etb2V9ewNmxpo7/q0IEVeWofE0GYfcAdsZZ9J6tcWmZayKL5XOsG1vHw88f5B//2kX+/pGih1SUU0dcn36kmOV+7NzxFcsjU+qQn3n9eceNwFe3VTHM6/2EWAEQdgqDUiYlVUlbhERETk16Wq9AA71j7Jlx2Ee3dXD47t72X9k+oV4Y02cS89s4sr1rVy9vpXXLW+cuJiUhdUVrVebmw9YtL1UaBmr4hgaS/HQy4f4/kuH+NGObo6OJIsd0qKIB5DOTO9bN8LRGWk/ViQssHDe81/9yuuBcL7+XY/sZng8xXgqQ1XM2LB8yaQq1LO59ZoObv7Sk8Ts2BJY7rBiaXVZVeIWERGRU5MS6AVweGCMLTu7+fHObh7f08srvdMvAuurY1x8RhNXrGvhmg1tnL1yCTElzIsinclMSxQ82l4qVLl38ezvG+bBFw/xw5cPsW1vL8kpBeZOX1bLwGiSxpo4+49MHy1SzuqrwuJeS2oTHB4Y5bX+yTeRnDB5bqlLcNaKJdOWaMotdrdiSc2k9Y/n2nO8qbOds9ob2NM9RDrjVMUC2hqriQVW1OX2sjcGXu0bZvWUZalEREREsnShfgJ6BqOEeVcPT+zpZU/30LR9ahMxLjpjGZevbeaaDW2cv2op8VhQhGglmNb/nLu9dKhyb+E8u+8I33/xNf59+2FeOtg/6WexwLj4jGVce/Zy3n7+Sv7kvucmhtN3D4zlreBeTCczK3vF0hpqEzGGx1NUxWOsbqplf98IbmEvsBmYQ/uSGr52y8Zpx08tdldXFWd4PDXvode3X9c5kYjnDgG/9ZqOEzyzk5N7Y2BZbYKugVH+7P4XuROURIuIiMgkSqDnoHdonC07D/PjnT08ubePnYcHp+1TFQ+4YNVSNna08MYNrVx0RhMJJcwlwWfIk2faLpXnhs89Oul5fVWMjetaeOs5y/mlc5bTVH9sfm9uQbeVy2r5ec9wSZURO5FYAoOaRIz2xppJvcof/s4LrG6upXtwnPF0hqpYQGtDFYNj+acS5Ct2V5uIzXvode6Ii6m93MWwUDcGREREpPIpgZ7Bvz13YKKHeWfX4LSL1kTMOP/0pVy+tpmr1rfyhrXNVMdjRYlVZheYEQ/C9WqzvWyBhdvl1NHeWM0bN7Txi+cs540bWqmrzv/xl1vQrbEmQXU8YDRV3OH+8SBcgxnCv10zoyZugDE0np61V9oI93/PNR3Tlola/Uh4rh1tDRPbhsdTMw6lzlfsbiSZPqF16LMjLkrBQt0YEBERkcqnBHoG7/vqM5OexwPj3NOW8IY1zVy1voWNa1uoneECXEpLR2s9O7oGScQMi4aqpjNOR2t9sUOTRfL1372ci89somoON7lyC7rVJmKkMjP3+S7GIldtDQmW1FZNqnL9tz/8GZ/fvItUJj1R+MsJE+W4Gcl0hmzKX5MIeO+b1uVdY3nquR5vKPV89y8XC3ljQERERCqbMsAZxAKjc0Ujb1gTLi21saOFJVqnN6/VTbW8mmfJn9VNtUWIZrrbr+vkj+97loHRFKl0hngQ0FSX4PbrOosdmiySjeta57zv1OHFdVUxBkZTeRNlJxyNEjcYSZ14Km3A65Y30D04xnjaqYoHtDVU4+4TayrnFvK67+n9NNUlGBhNMZpMk3ZYVhtnaW2CQwNjmBtntzdw+3Wds/byzncodakNvV4olXpjQERERBaeEugZPP6ht9BSX4VpmO9x1VfFiEVL3jjHlsKpryqNIe2bOtv55I0XVNxFvxRO7vDizdu7+G/3bgPP3+O8rDbB8HiaRCzs851a1XsuGqpjfO/33zSnfbPzdZfW1tDWGG7rHhxlaCxc7/yi1U3zroo9n7ZQSkOvF0ql3hgQERGRhacEegatDdXH30kAGBxPs6ppeiGiofF0sUObUIkX/bI4NnW201gdpz/qhc7On88O7T4ykiTAiJmRdidmYVHBsVQGM6MuEXD6slp2dQ9NS66NcH7zeacvm3M8+ebrttRXEw+S/Oj2N5/k2Z669BkhIiIic6EEusTFAiOdZw5mKa0hnZ0/ONdCRCLl5tzTlrK3Z5D+kdTETaIl8YC+kSQAFkQF6jDal1SxrDa8gZS7TFNNPCDjadLR5OR4AGAsrUvMa6iw5uuKiIiIFI/WWSpxM/0DldI/3K3XdJBMO8PjKdzD75o/KJXk1ms6SMRirFhaw+uWN7JiaQ0NNQkaq+Mkoptc8cA4bVkNLfXV7O4emlgWySz83r6khg1tDZy9opHqeEAsCFjfVs+nbrxgXj2fam8iIiIixaMe6BIXBEacPEswlVAPtOYPSqWb6W/8rkd2T+sNHh4P11CuTUyuAVCbiHF05OSHWau9iYiIiBSPEug8Sml49NqWOnYeHiIR5CzB5M7altIarqn5g1KqFqo9z/Q3nq9689qWOkaS6YINs1Z7ExERESmOUhoJvODM7Doz+6mZ7TSzO+Z63PWvX1HIsObljredzbK6BBaEibMFsKwuwR1vO7vYoYksmhNty1DY9ryps507rz+X9sYajo4kaW+s4c7rz+WOt52tYdYiIiIiFahie6DNLAZ8HngrsA/YZmb3u/tLMx0TC4zrX7+Cz9x08WKFeVybOtv5lJZgklPYibRlWLz2PFNvsIZZi4iIiFSeik2ggcuAne6+G8DMvg7cAOS96D7/9KU8+bG3L2J4c6fhmnKKm1dbhtJoz2q3IiIiIpWnkodwnw68mvN8X7RNRMqL2rKIiIiIlIRK7oHOVzlo0oLKZnYLcEv0dMzMXih4VCenFegudhDHUeoxlnp8AK8rdgAl5rhtGcqyPZ+scvhbPlnlfo5nFjsAERERWViVnEDvA1bnPF8FHMjdwd3vBu4GMLMn3f3SxQtv/hTjySv1+CCMsdgxlJjjtmUov/Z8snSOIiIiIouvkodwbwM2mNlaM6sCbgLuL3JMIjJ/assiIiIiUhIqtgfa3VNm9n7gQSAG3OPuLxY5LBGZJ7VlERERESkVFZtAA7j7A8ADc9z97kLGskAU48kr9figPGJcVPNsy3BqvIc6RxEREZFFZu7TavGIiIiIiIiIyBSVPAdaREREREREZMEogQbM7Doz+6mZ7TSzO4odz1Rmdo+ZdZXqsjxmttrM/t3MXjazF83s94od01RmVmNmT5jZs1GMf1HsmPIxs5iZPWNm/6/YsZSjUm/L82Fme83seTP7SbYyu5k1m9kPzGxH9L0pZ/8PRuf9UzP7peJFPrt8n2cncl5mdkn0/uw0s781s3zLnYmIiIgsqFM+gTazGPB54G3AOcC7zOyc4kY1zReB64odxCxSwB+6+9nARuB9JfgejgFvdvcLgAuB68xsY3FDyuv3gJeLHUQ5KpO2PF+/4O4X5izldAfwkLtvAB6KnhOd503AuYSfFX8fvR+l6ItM/zw7kfP6B8J1vzdEX6X8GSkiIiIV4pRPoIHLgJ3uvtvdx4GvAzcUOaZJ3P0RoLfYcczE3Q+6+9PR4wHCBPD04kY1mYcGo6eJ6KukCgCY2Srgl4EvFDuWMlXybXkB3ADcGz2+F3hHzvavu/uYu+8BdhK+HyVnhs+zeZ2Xma0Elrj7Vg8LeXwp5xgRERGRglECHSZ6r+Y830eJJX/lxMzWABcBjxc5lGmi4dE/AbqAH7h7qcX4v4E/ATJFjqNcVVpbduD7ZvaUmd0SbVvu7gchvHEFtEfby/3c53tep0ePp24XERERKaiKXsZqjvLNmyupnslyYWYNwDeBD7h7f7Hjmcrd08CFZrYM+JaZnefuJTGv3Mz+E9Dl7k+Z2aYih1OuKq0tX+XuB8ysHfiBmW2fZd9KO/esmc6rUs9XRERESpx6oMOei9U5z1cBB4oUS9kyswRh8vwVd//XYsczG3c/AmymtOZMXgVcb2Z7CYcev9nMvlzckMpORbVldz8Qfe8CvkU4JPtQNHyZ6HtXtHu5n/t8z2tf9HjqdhEREZGCUgIN24ANZrbWzKoIC9bcX+SYykpU/fYfgZfd/dPFjicfM2uLep4xs1rgWmC2Hr1F5e4fdPdV7r6G8G/wYXf/zSKHVW4qpi2bWb2ZNWYfA78IvEB4Pu+Odns38J3o8f3ATWZWbWZrCYtqPbG4UZ+UeZ1XNMx7wMw2Rp8/v51zjIiIiEjBnPJDuN09ZWbvBx4EYsA97v5ikcOaxMy+BmwCWs1sH/Dn7v6PxY1qkquA3wKej+YYA3zI3R8oXkjTrATujSr4BsA33F1LRVWQcmjL87CccJoBhJ/TX3X375nZNuAbZnYz8ArwawDu/qKZfQN4ibAq/vuiKQslJ9/nGfBx5n9e7yWs6F0LfDf6EhERESkoCwuYioiIiIiIiMhsNIRbREREREREZA6UQIuIiIiIiIjMgRJoERERERERkTlQAi0iIiIiIiIyB0qgRUREREREROZACXSFM7PlZvZVM9ttZk+Z2VYz+5UixvM2M3vSzF42s+1m9qlixSJSTkqtLUcxfcfMthYzBhEREZHFpAS6glm4iOy3gUfcvcPdLwFuAlbN8fjYAsdzHvA54Dfd/WzgPGD3PI4/5dctl1NTqbXl6DWXARcDy8xs7Qz7qM2KiIhIRdE60BXMzN4C/Jm7vynPz9YA/wTUR5ve7+4/NrNNwJ8DB4EL3f0cM/s2sBqoAT7r7ndHr3EzcDtwANgBjLn7+82sDfg/wBnRa3/A3R81sy8Bm939njzx/Gfgw0AV0AP8hrsfMrOPAKcBa4Bu4KPA/432C4BfdfcdJ/oeiZSDUmvLOcdcAhwCxt39r6PtXwR6gYuAp4G/Bz4PtAHDwO+6+/aZ2vxJv1kiIiIiBaTegcp2LuEFbD5dwFvdfdTMNgBfAy6NfnYZcJ6774me/3d37zWzWmCbmX0TqAb+lLAHagB4GHg22v+zwGfcfYuZnQE8CGR7nP9mhni2ABvd3c3sfwB/Avxh9LNLgKvdfcTM/o7wwv8rZlYFLHjPmkgJKrW2DPAu4C8IE+j7gL/Oieks4Fp3T5vZQ8B73H2HmV1OmFC/mdnbvIiIiEhJUgJ9CjGzzwNXA+PAtcDnzOxCIE14wZv1RM4FN8BtOXMtVwMbgBXAf7h7b/Ta/5LzGtcC54SjTgFYYmaNxwlvFfDPZraSsEcq9/ff7+4j0eOtwP8ys1XAv6r3WU5FJdCW64D1wJYoAU6Z2Xnu/kK0379EyXMDcCXwLzmvUR19n63Ni4iIiJQkzYGubC8S9ioB4O7vA95COJTy9wl7ji4g7K2qyjluKPsgGgZ6LXCFu18APEM4/NOYWRDtf2H0dbq7D0TxXDLDMX8HfM7dzwdujX7HtHjc/avA9cAI8KCZvXmWOEQqRam15XcCTcAeM9tLOMXipjy/NwCO5Bx/YVT/AGZv8yIiIiIlSQl0ZXsYqDGz9+Zsq4u+LwUOunsG+C1mHgq9FOhz92Ez6wQ2RtufAN5kZk1RoaBfzTnm+8D7s0+injGATwIfMrOzou2Bmf1Bzu/ZHz1+90wnZGYdwG53/1vgfuD1M+0rUkFKrS2/C7jO3de4+xrCG2O5CTQA7t5PmGT/WnS8mdkFOfEct82LiIiIlBIl0BXMwwpx7yC8ON5jZk8A9xIWC/p74N1m9hjhcM2hGV7me0DczJ4D/hJ4LHrt/cDHgMeBHwIvAUejY24DLjWz58zsJeA90THPAR8AvmZmLwMvACujYz5COMzzR4TFwmbyTuAFM/sJ0Al8aY5vh0jZKqW2HBUtOyN7fPQae4D+aI7zVL8B3GxmzxL2pN8Qbf8Ic2vzIiIiIiVDVbjlhJlZg7sPRr1W3wLucfdvFTsuEZkftWURERGRuVEPtJyMj0Q9wS8QFgD6dlGjEZETpbYsIiIiMgfqgRYRERERERGZA/VAi4iIiIiIiMyBEmgRERERERGROVACLSIiIiIiIjIHSqBFRERERERE5kAJtIiIiIiIiMgcKIEWERERERERmYP/Dy5SkW+XQFN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 descr="download (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095470"/>
            <a:ext cx="7093943" cy="3838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 smtClean="0">
                <a:highlight>
                  <a:srgbClr val="FFFFFF"/>
                </a:highlight>
              </a:rPr>
              <a:t>DATA </a:t>
            </a:r>
            <a:r>
              <a:rPr lang="en-US" b="1" dirty="0">
                <a:highlight>
                  <a:srgbClr val="FFFFFF"/>
                </a:highlight>
              </a:rPr>
              <a:t>ANALYSIS</a:t>
            </a:r>
            <a:endParaRPr dirty="0"/>
          </a:p>
        </p:txBody>
      </p:sp>
      <p:pic>
        <p:nvPicPr>
          <p:cNvPr id="4" name="Picture 3" descr="download (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17" y="1339912"/>
            <a:ext cx="7998966" cy="38035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b="1" dirty="0"/>
              <a:t>DATA CLEANING &amp; IMPUTATION</a:t>
            </a:r>
          </a:p>
        </p:txBody>
      </p:sp>
      <p:sp>
        <p:nvSpPr>
          <p:cNvPr id="5" name="Google Shape;203;p35">
            <a:extLst>
              <a:ext uri="{FF2B5EF4-FFF2-40B4-BE49-F238E27FC236}">
                <a16:creationId xmlns="" xmlns:a16="http://schemas.microsoft.com/office/drawing/2014/main" id="{02BA0CBD-2538-F443-B951-8168A68E07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51329" y="1600211"/>
            <a:ext cx="4626243" cy="246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800" dirty="0"/>
              <a:t>Checking Missing Value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2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800" dirty="0"/>
              <a:t>Imputation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DA3BBF0-C40A-924B-B0D1-2E3A22F1C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29" y="1654019"/>
            <a:ext cx="2444282" cy="236047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2266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198</Words>
  <Application>Microsoft Office PowerPoint</Application>
  <PresentationFormat>On-screen Show (16:9)</PresentationFormat>
  <Paragraphs>46</Paragraphs>
  <Slides>17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Simple Light</vt:lpstr>
      <vt:lpstr>E-retail factors for customer activation and retention</vt:lpstr>
      <vt:lpstr>OUTLINE</vt:lpstr>
      <vt:lpstr>EXPLANATORY DATA ANALYSIS</vt:lpstr>
      <vt:lpstr>CATEGORICAL DATA ANALYSIS</vt:lpstr>
      <vt:lpstr>NUMERICAL DATA ANALYSIS</vt:lpstr>
      <vt:lpstr>NUMERICAL DATA ANALYSIS</vt:lpstr>
      <vt:lpstr>NUMERIC CORRELATION MATRIX</vt:lpstr>
      <vt:lpstr>DATA ANALYSIS</vt:lpstr>
      <vt:lpstr>DATA CLEANING &amp; IMPUTATION</vt:lpstr>
      <vt:lpstr>ANALYZE MISSING VALUES</vt:lpstr>
      <vt:lpstr>ARE DATA REALY MISSING ?</vt:lpstr>
      <vt:lpstr>IMPUTATION METHODS</vt:lpstr>
      <vt:lpstr>Slide 13</vt:lpstr>
      <vt:lpstr>Slide 14</vt:lpstr>
      <vt:lpstr>Slide 15</vt:lpstr>
      <vt:lpstr>Slide 16</vt:lpstr>
      <vt:lpstr>That’s All For Now, Thank You.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Saurabh</dc:creator>
  <cp:lastModifiedBy>Windows User</cp:lastModifiedBy>
  <cp:revision>109</cp:revision>
  <dcterms:modified xsi:type="dcterms:W3CDTF">2021-07-23T20:58:15Z</dcterms:modified>
</cp:coreProperties>
</file>